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7004050" cy="9290050"/>
  <p:defaultText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12A"/>
    <a:srgbClr val="92142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74" autoAdjust="0"/>
    <p:restoredTop sz="94629" autoAdjust="0"/>
  </p:normalViewPr>
  <p:slideViewPr>
    <p:cSldViewPr>
      <p:cViewPr>
        <p:scale>
          <a:sx n="36" d="100"/>
          <a:sy n="36" d="100"/>
        </p:scale>
        <p:origin x="1056" y="-632"/>
      </p:cViewPr>
      <p:guideLst>
        <p:guide orient="horz" pos="10368"/>
        <p:guide pos="138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43129200" y="0"/>
            <a:ext cx="762000" cy="329184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5" name="Rectangle 4"/>
          <p:cNvSpPr/>
          <p:nvPr userDrawn="1"/>
        </p:nvSpPr>
        <p:spPr>
          <a:xfrm flipH="1">
            <a:off x="42672000" y="0"/>
            <a:ext cx="1219200" cy="4038600"/>
          </a:xfrm>
          <a:prstGeom prst="rect">
            <a:avLst/>
          </a:prstGeom>
          <a:solidFill>
            <a:srgbClr val="B011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3" y="0"/>
            <a:ext cx="73152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pic>
        <p:nvPicPr>
          <p:cNvPr id="6" name="Picture 16" descr="PosterTemplateCopyright"/>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28803" y="32575502"/>
            <a:ext cx="2626948" cy="22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structions"/>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rgbClr val="7F7F7F"/>
                </a:solidFill>
                <a:latin typeface="Calibri" pitchFamily="34" charset="0"/>
                <a:cs typeface="Calibri" panose="020F0502020204030204" pitchFamily="34" charset="0"/>
              </a:rPr>
              <a:t>Poster Print Size:</a:t>
            </a:r>
            <a:endParaRPr sz="72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Placeholders</a:t>
            </a:r>
            <a:r>
              <a:rPr sz="7200" dirty="0">
                <a:solidFill>
                  <a:srgbClr val="7F7F7F"/>
                </a:solidFill>
                <a:latin typeface="Calibri" pitchFamily="34" charset="0"/>
                <a:cs typeface="Calibri" panose="020F0502020204030204" pitchFamily="34" charset="0"/>
              </a:rPr>
              <a:t>:</a:t>
            </a:r>
          </a:p>
          <a:p>
            <a:pPr lvl="0">
              <a:spcBef>
                <a:spcPts val="0"/>
              </a:spcBef>
              <a:spcAft>
                <a:spcPts val="1800"/>
              </a:spcAft>
            </a:pPr>
            <a:r>
              <a:rPr sz="4900" dirty="0">
                <a:solidFill>
                  <a:srgbClr val="7F7F7F"/>
                </a:solidFill>
                <a:latin typeface="Calibri" pitchFamily="34" charset="0"/>
                <a:cs typeface="Calibri" panose="020F0502020204030204" pitchFamily="34" charset="0"/>
              </a:rPr>
              <a:t>The </a:t>
            </a:r>
            <a:r>
              <a:rPr lang="en-US" sz="4900" dirty="0">
                <a:solidFill>
                  <a:srgbClr val="7F7F7F"/>
                </a:solidFill>
                <a:latin typeface="Calibri" pitchFamily="34" charset="0"/>
                <a:cs typeface="Calibri" panose="020F0502020204030204" pitchFamily="34" charset="0"/>
              </a:rPr>
              <a:t>various elements included</a:t>
            </a:r>
            <a:r>
              <a:rPr sz="4900" dirty="0">
                <a:solidFill>
                  <a:srgbClr val="7F7F7F"/>
                </a:solidFill>
                <a:latin typeface="Calibri" pitchFamily="34" charset="0"/>
                <a:cs typeface="Calibri" panose="020F0502020204030204" pitchFamily="34" charset="0"/>
              </a:rPr>
              <a:t> in this </a:t>
            </a:r>
            <a:r>
              <a:rPr lang="en-US" sz="4900" dirty="0">
                <a:solidFill>
                  <a:srgbClr val="7F7F7F"/>
                </a:solidFill>
                <a:latin typeface="Calibri" pitchFamily="34" charset="0"/>
                <a:cs typeface="Calibri" panose="020F0502020204030204" pitchFamily="34" charset="0"/>
              </a:rPr>
              <a:t>poster are ones</a:t>
            </a:r>
            <a:r>
              <a:rPr lang="en-US" sz="4900" baseline="0" dirty="0">
                <a:solidFill>
                  <a:srgbClr val="7F7F7F"/>
                </a:solidFill>
                <a:latin typeface="Calibri" pitchFamily="34" charset="0"/>
                <a:cs typeface="Calibri" panose="020F0502020204030204" pitchFamily="34" charset="0"/>
              </a:rPr>
              <a:t> we often see in medical, research, and scientific posters.</a:t>
            </a:r>
            <a:r>
              <a:rPr sz="4900" dirty="0">
                <a:solidFill>
                  <a:srgbClr val="7F7F7F"/>
                </a:solidFill>
                <a:latin typeface="Calibri" pitchFamily="34" charset="0"/>
                <a:cs typeface="Calibri" panose="020F0502020204030204" pitchFamily="34" charset="0"/>
              </a:rPr>
              <a:t> </a:t>
            </a:r>
            <a:r>
              <a:rPr lang="en-US" sz="4900" dirty="0">
                <a:solidFill>
                  <a:srgbClr val="7F7F7F"/>
                </a:solidFill>
                <a:latin typeface="Calibri" pitchFamily="34" charset="0"/>
                <a:cs typeface="Calibri" panose="020F0502020204030204" pitchFamily="34" charset="0"/>
              </a:rPr>
              <a:t>Feel</a:t>
            </a:r>
            <a:r>
              <a:rPr lang="en-US" sz="49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Image</a:t>
            </a:r>
            <a:r>
              <a:rPr lang="en-US" sz="7200" baseline="0" dirty="0">
                <a:solidFill>
                  <a:srgbClr val="7F7F7F"/>
                </a:solidFill>
                <a:latin typeface="Calibri" pitchFamily="34" charset="0"/>
                <a:cs typeface="Calibri" panose="020F0502020204030204" pitchFamily="34" charset="0"/>
              </a:rPr>
              <a:t> Quality</a:t>
            </a:r>
            <a:r>
              <a:rPr lang="en-US" sz="72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You can place digital photos or logo art in your poster file by selecting the </a:t>
            </a:r>
            <a:r>
              <a:rPr lang="en-US" sz="4900" b="1" dirty="0">
                <a:solidFill>
                  <a:srgbClr val="7F7F7F"/>
                </a:solidFill>
                <a:latin typeface="Calibri" pitchFamily="34" charset="0"/>
                <a:cs typeface="Calibri" panose="020F0502020204030204" pitchFamily="34" charset="0"/>
              </a:rPr>
              <a:t>Insert, Picture</a:t>
            </a:r>
            <a:r>
              <a:rPr lang="en-US" sz="49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900" b="1" dirty="0">
                <a:solidFill>
                  <a:srgbClr val="7F7F7F"/>
                </a:solidFill>
                <a:latin typeface="Calibri" pitchFamily="34" charset="0"/>
                <a:cs typeface="Calibri" panose="020F0502020204030204" pitchFamily="34" charset="0"/>
              </a:rPr>
              <a:t>150-200 pixels per inch in their final printed size</a:t>
            </a:r>
            <a:r>
              <a:rPr lang="en-US" sz="4900" dirty="0">
                <a:solidFill>
                  <a:srgbClr val="7F7F7F"/>
                </a:solidFill>
                <a:latin typeface="Calibri" pitchFamily="34" charset="0"/>
                <a:cs typeface="Calibri" panose="020F0502020204030204" pitchFamily="34" charset="0"/>
              </a:rPr>
              <a:t>. For instance, a 1600 x 1200 pixel</a:t>
            </a:r>
            <a:r>
              <a:rPr lang="en-US" sz="4900" baseline="0" dirty="0">
                <a:solidFill>
                  <a:srgbClr val="7F7F7F"/>
                </a:solidFill>
                <a:latin typeface="Calibri" pitchFamily="34" charset="0"/>
                <a:cs typeface="Calibri" panose="020F0502020204030204" pitchFamily="34" charset="0"/>
              </a:rPr>
              <a:t> photo will usually look fine up to </a:t>
            </a:r>
            <a:r>
              <a:rPr lang="en-US" sz="49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r>
              <a:rPr lang="en-US" sz="36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44805600" y="0"/>
            <a:ext cx="9601200" cy="329184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Change</a:t>
              </a:r>
              <a:r>
                <a:rPr lang="en-US" sz="7200" baseline="0" dirty="0">
                  <a:solidFill>
                    <a:schemeClr val="bg1">
                      <a:lumMod val="50000"/>
                    </a:schemeClr>
                  </a:solidFill>
                  <a:latin typeface="Calibri" pitchFamily="34" charset="0"/>
                  <a:cs typeface="Calibri" panose="020F0502020204030204" pitchFamily="34" charset="0"/>
                </a:rPr>
                <a:t> Color Theme</a:t>
              </a:r>
              <a:r>
                <a:rPr lang="en-US" sz="7200" dirty="0">
                  <a:solidFill>
                    <a:schemeClr val="bg1">
                      <a:lumMod val="50000"/>
                    </a:schemeClr>
                  </a:solidFill>
                  <a:latin typeface="Calibri" pitchFamily="34" charset="0"/>
                  <a:cs typeface="Calibri" panose="020F0502020204030204" pitchFamily="34" charset="0"/>
                </a:rPr>
                <a:t>:</a:t>
              </a:r>
              <a:endParaRPr sz="720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49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To change the color theme, select the </a:t>
              </a:r>
              <a:r>
                <a:rPr lang="en-US" sz="4900" b="1" baseline="0" dirty="0">
                  <a:solidFill>
                    <a:schemeClr val="bg1">
                      <a:lumMod val="50000"/>
                    </a:schemeClr>
                  </a:solidFill>
                  <a:latin typeface="Calibri" pitchFamily="34" charset="0"/>
                  <a:cs typeface="Calibri" panose="020F0502020204030204" pitchFamily="34" charset="0"/>
                </a:rPr>
                <a:t>Design</a:t>
              </a:r>
              <a:r>
                <a:rPr lang="en-US" sz="4900" baseline="0" dirty="0">
                  <a:solidFill>
                    <a:schemeClr val="bg1">
                      <a:lumMod val="50000"/>
                    </a:schemeClr>
                  </a:solidFill>
                  <a:latin typeface="Calibri" pitchFamily="34" charset="0"/>
                  <a:cs typeface="Calibri" panose="020F0502020204030204" pitchFamily="34" charset="0"/>
                </a:rPr>
                <a:t> tab, then select the </a:t>
              </a:r>
              <a:r>
                <a:rPr lang="en-US" sz="4900" b="1" baseline="0" dirty="0">
                  <a:solidFill>
                    <a:schemeClr val="bg1">
                      <a:lumMod val="50000"/>
                    </a:schemeClr>
                  </a:solidFill>
                  <a:latin typeface="Calibri" pitchFamily="34" charset="0"/>
                  <a:cs typeface="Calibri" panose="020F0502020204030204" pitchFamily="34" charset="0"/>
                </a:rPr>
                <a:t>Colors</a:t>
              </a:r>
              <a:r>
                <a:rPr lang="en-US" sz="49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Once your poster file is ready, visit</a:t>
              </a:r>
              <a:r>
                <a:rPr lang="en-US" sz="4900" baseline="0" dirty="0">
                  <a:solidFill>
                    <a:schemeClr val="bg1">
                      <a:lumMod val="50000"/>
                    </a:schemeClr>
                  </a:solidFill>
                  <a:latin typeface="Calibri" pitchFamily="34" charset="0"/>
                  <a:cs typeface="Calibri" panose="020F0502020204030204" pitchFamily="34" charset="0"/>
                </a:rPr>
                <a:t> </a:t>
              </a:r>
              <a:r>
                <a:rPr lang="en-US" sz="4900" b="1" baseline="0" dirty="0">
                  <a:solidFill>
                    <a:schemeClr val="bg1">
                      <a:lumMod val="50000"/>
                    </a:schemeClr>
                  </a:solidFill>
                  <a:latin typeface="Calibri" pitchFamily="34" charset="0"/>
                  <a:cs typeface="Calibri" panose="020F0502020204030204" pitchFamily="34" charset="0"/>
                </a:rPr>
                <a:t>www.genigraphics.com</a:t>
              </a:r>
              <a:r>
                <a:rPr lang="en-US" sz="49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9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900" baseline="0" dirty="0">
                  <a:solidFill>
                    <a:schemeClr val="bg1">
                      <a:lumMod val="50000"/>
                    </a:schemeClr>
                  </a:solidFill>
                  <a:latin typeface="Calibri" pitchFamily="34" charset="0"/>
                  <a:cs typeface="Calibri" panose="020F0502020204030204" pitchFamily="34" charset="0"/>
                </a:rPr>
                <a:t>US and Canada:  1-800-790-4001</a:t>
              </a:r>
              <a:br>
                <a:rPr lang="en-US" sz="4900" baseline="0" dirty="0">
                  <a:solidFill>
                    <a:schemeClr val="bg1">
                      <a:lumMod val="50000"/>
                    </a:schemeClr>
                  </a:solidFill>
                  <a:latin typeface="Calibri" pitchFamily="34" charset="0"/>
                  <a:cs typeface="Calibri" panose="020F0502020204030204" pitchFamily="34" charset="0"/>
                </a:rPr>
              </a:br>
              <a:r>
                <a:rPr lang="en-US" sz="49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3600" dirty="0">
                  <a:solidFill>
                    <a:schemeClr val="bg1">
                      <a:lumMod val="50000"/>
                    </a:schemeClr>
                  </a:solidFill>
                  <a:latin typeface="Calibri" pitchFamily="34" charset="0"/>
                  <a:cs typeface="Calibri" panose="020F0502020204030204" pitchFamily="34" charset="0"/>
                </a:rPr>
              </a:br>
              <a:r>
                <a:rPr lang="en-US" sz="36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sp>
        <p:nvSpPr>
          <p:cNvPr id="17" name="Rectangle 16"/>
          <p:cNvSpPr/>
          <p:nvPr userDrawn="1"/>
        </p:nvSpPr>
        <p:spPr>
          <a:xfrm flipH="1">
            <a:off x="42672000" y="29935258"/>
            <a:ext cx="1219200" cy="2957742"/>
          </a:xfrm>
          <a:prstGeom prst="rect">
            <a:avLst/>
          </a:prstGeom>
          <a:solidFill>
            <a:srgbClr val="B011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PT Header.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3891200" cy="4051300"/>
          </a:xfrm>
          <a:prstGeom prst="rect">
            <a:avLst/>
          </a:prstGeom>
        </p:spPr>
      </p:pic>
      <p:pic>
        <p:nvPicPr>
          <p:cNvPr id="3" name="Picture 2" descr="PPT Footer.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29908500"/>
            <a:ext cx="43891200" cy="3009900"/>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6/14/23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329128" tIns="164564" rIns="329128" bIns="164564" rtlCol="0" anchor="ctr">
            <a:normAutofit/>
          </a:bodyPr>
          <a:lstStyle/>
          <a:p>
            <a:r>
              <a:rPr lang="en-US" dirty="0"/>
              <a:t>Click to edit Master title style</a:t>
            </a:r>
          </a:p>
        </p:txBody>
      </p:sp>
      <p:sp>
        <p:nvSpPr>
          <p:cNvPr id="3" name="Text Placeholder 2"/>
          <p:cNvSpPr>
            <a:spLocks noGrp="1"/>
          </p:cNvSpPr>
          <p:nvPr>
            <p:ph type="body" idx="1"/>
          </p:nvPr>
        </p:nvSpPr>
        <p:spPr>
          <a:xfrm>
            <a:off x="2194560" y="7680963"/>
            <a:ext cx="39502080" cy="21724623"/>
          </a:xfrm>
          <a:prstGeom prst="rect">
            <a:avLst/>
          </a:prstGeom>
        </p:spPr>
        <p:txBody>
          <a:bodyPr vert="horz" lIns="329128" tIns="164564" rIns="329128" bIns="1645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329128" tIns="164564" rIns="329128" bIns="164564" rtlCol="0" anchor="ctr"/>
          <a:lstStyle>
            <a:lvl1pPr algn="l">
              <a:defRPr sz="4400">
                <a:solidFill>
                  <a:schemeClr val="tx1">
                    <a:tint val="75000"/>
                  </a:schemeClr>
                </a:solidFill>
              </a:defRPr>
            </a:lvl1pPr>
          </a:lstStyle>
          <a:p>
            <a:fld id="{985D6BDF-9D0E-4E2B-85B8-D8F4790360C9}" type="datetimeFigureOut">
              <a:rPr lang="en-US" smtClean="0"/>
              <a:t>6/14/23</a:t>
            </a:fld>
            <a:endParaRPr lang="en-US" dirty="0"/>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329128" tIns="164564" rIns="329128" bIns="164564" rtlCol="0" anchor="ctr"/>
          <a:lstStyle>
            <a:lvl1pPr algn="ctr">
              <a:defRPr sz="4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329128" tIns="164564" rIns="329128" bIns="164564" rtlCol="0" anchor="ctr"/>
          <a:lstStyle>
            <a:lvl1pPr algn="r">
              <a:defRPr sz="44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291279" rtl="0" eaLnBrk="1" latinLnBrk="0" hangingPunct="1">
        <a:spcBef>
          <a:spcPct val="0"/>
        </a:spcBef>
        <a:buNone/>
        <a:defRPr sz="6000" kern="1200">
          <a:solidFill>
            <a:schemeClr val="tx1"/>
          </a:solidFill>
          <a:latin typeface="+mj-lt"/>
          <a:ea typeface="+mj-ea"/>
          <a:cs typeface="+mj-cs"/>
        </a:defRPr>
      </a:lvl1pPr>
    </p:titleStyle>
    <p:bodyStyle>
      <a:lvl1pPr marL="342842"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85683"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28525"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371366"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1714209"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905101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665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2297"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7936"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5791200" y="158861"/>
            <a:ext cx="29870400" cy="253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6000" b="1" dirty="0">
                <a:solidFill>
                  <a:schemeClr val="bg1"/>
                </a:solidFill>
                <a:latin typeface="+mj-lt"/>
              </a:rPr>
              <a:t>Heat Flux Mechanisms in the Mid-Atlantic Bight: Air-Sea Flux vs. Circulation Induced Flux</a:t>
            </a:r>
          </a:p>
          <a:p>
            <a:pPr algn="ctr" eaLnBrk="1" hangingPunct="1"/>
            <a:endParaRPr lang="en-US" sz="6000" b="1" dirty="0">
              <a:solidFill>
                <a:schemeClr val="bg1"/>
              </a:solidFill>
              <a:latin typeface="+mj-lt"/>
            </a:endParaRPr>
          </a:p>
        </p:txBody>
      </p:sp>
      <p:sp>
        <p:nvSpPr>
          <p:cNvPr id="5" name="Text Box 123"/>
          <p:cNvSpPr txBox="1">
            <a:spLocks noChangeArrowheads="1"/>
          </p:cNvSpPr>
          <p:nvPr/>
        </p:nvSpPr>
        <p:spPr bwMode="auto">
          <a:xfrm>
            <a:off x="3940210" y="1435426"/>
            <a:ext cx="329184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rgbClr val="FFFFFF"/>
                </a:solidFill>
                <a:latin typeface="+mn-lt"/>
              </a:rPr>
              <a:t>Suman Shekhar (ss4338@marine.Rutgers.edu), John Wilkin</a:t>
            </a:r>
          </a:p>
        </p:txBody>
      </p:sp>
      <p:graphicFrame>
        <p:nvGraphicFramePr>
          <p:cNvPr id="25" name="Table 24"/>
          <p:cNvGraphicFramePr>
            <a:graphicFrameLocks noGrp="1"/>
          </p:cNvGraphicFramePr>
          <p:nvPr>
            <p:extLst>
              <p:ext uri="{D42A27DB-BD31-4B8C-83A1-F6EECF244321}">
                <p14:modId xmlns:p14="http://schemas.microsoft.com/office/powerpoint/2010/main" val="2828942144"/>
              </p:ext>
            </p:extLst>
          </p:nvPr>
        </p:nvGraphicFramePr>
        <p:xfrm>
          <a:off x="1447800" y="4343400"/>
          <a:ext cx="10668000" cy="1341120"/>
        </p:xfrm>
        <a:graphic>
          <a:graphicData uri="http://schemas.openxmlformats.org/drawingml/2006/table">
            <a:tbl>
              <a:tblPr firstRow="1" bandRow="1">
                <a:tableStyleId>{37CE84F3-28C3-443E-9E96-99CF82512B78}</a:tableStyleId>
              </a:tblPr>
              <a:tblGrid>
                <a:gridCol w="10668000">
                  <a:extLst>
                    <a:ext uri="{9D8B030D-6E8A-4147-A177-3AD203B41FA5}">
                      <a16:colId xmlns:a16="http://schemas.microsoft.com/office/drawing/2014/main" val="20000"/>
                    </a:ext>
                  </a:extLst>
                </a:gridCol>
              </a:tblGrid>
              <a:tr h="370840">
                <a:tc>
                  <a:txBody>
                    <a:bodyPr/>
                    <a:lstStyle/>
                    <a:p>
                      <a:pPr algn="ctr"/>
                      <a:r>
                        <a:rPr lang="en-US" sz="4400" dirty="0"/>
                        <a:t>Motivation</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370840">
                <a:tc>
                  <a:txBody>
                    <a:bodyPr/>
                    <a:lstStyle/>
                    <a:p>
                      <a:pPr marL="0" marR="0" indent="0" algn="just" defTabSz="3291279" rtl="0" eaLnBrk="1" fontAlgn="auto" latinLnBrk="0" hangingPunct="1">
                        <a:lnSpc>
                          <a:spcPct val="100000"/>
                        </a:lnSpc>
                        <a:spcBef>
                          <a:spcPts val="0"/>
                        </a:spcBef>
                        <a:spcAft>
                          <a:spcPts val="0"/>
                        </a:spcAft>
                        <a:buClrTx/>
                        <a:buSzTx/>
                        <a:buFontTx/>
                        <a:buNone/>
                        <a:tabLst/>
                        <a:defRPr/>
                      </a:pPr>
                      <a:endParaRPr lang="en-US" sz="3200" b="0" dirty="0">
                        <a:solidFill>
                          <a:schemeClr val="tx1"/>
                        </a:solidFill>
                        <a:latin typeface="+mn-lt"/>
                        <a:cs typeface="Calibri"/>
                      </a:endParaRP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a14="http://schemas.microsoft.com/office/drawing/2010/main" Requires="a14">
          <p:graphicFrame>
            <p:nvGraphicFramePr>
              <p:cNvPr id="46" name="Table 45"/>
              <p:cNvGraphicFramePr>
                <a:graphicFrameLocks noGrp="1"/>
              </p:cNvGraphicFramePr>
              <p:nvPr>
                <p:extLst>
                  <p:ext uri="{D42A27DB-BD31-4B8C-83A1-F6EECF244321}">
                    <p14:modId xmlns:p14="http://schemas.microsoft.com/office/powerpoint/2010/main" val="502422700"/>
                  </p:ext>
                </p:extLst>
              </p:nvPr>
            </p:nvGraphicFramePr>
            <p:xfrm>
              <a:off x="1447800" y="15021561"/>
              <a:ext cx="10668000" cy="13222161"/>
            </p:xfrm>
            <a:graphic>
              <a:graphicData uri="http://schemas.openxmlformats.org/drawingml/2006/table">
                <a:tbl>
                  <a:tblPr firstRow="1" bandRow="1">
                    <a:tableStyleId>{37CE84F3-28C3-443E-9E96-99CF82512B78}</a:tableStyleId>
                  </a:tblPr>
                  <a:tblGrid>
                    <a:gridCol w="10668000">
                      <a:extLst>
                        <a:ext uri="{9D8B030D-6E8A-4147-A177-3AD203B41FA5}">
                          <a16:colId xmlns:a16="http://schemas.microsoft.com/office/drawing/2014/main" val="20000"/>
                        </a:ext>
                      </a:extLst>
                    </a:gridCol>
                  </a:tblGrid>
                  <a:tr h="612975">
                    <a:tc>
                      <a:txBody>
                        <a:bodyPr/>
                        <a:lstStyle/>
                        <a:p>
                          <a:pPr algn="ctr"/>
                          <a:r>
                            <a:rPr lang="en-US" sz="4400" dirty="0"/>
                            <a:t>Method</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10273464">
                    <a:tc>
                      <a:txBody>
                        <a:bodyPr/>
                        <a:lstStyle/>
                        <a:p>
                          <a:pPr eaLnBrk="1" hangingPunct="1"/>
                          <a:endParaRPr lang="en-US" sz="3600" dirty="0"/>
                        </a:p>
                        <a:p>
                          <a:pPr marL="457200" indent="-457200" algn="just" eaLnBrk="1" hangingPunct="1">
                            <a:buFont typeface="Arial" panose="020B0604020202020204" pitchFamily="34" charset="0"/>
                            <a:buChar char="•"/>
                          </a:pPr>
                          <a:r>
                            <a:rPr lang="en-US" sz="3200" dirty="0">
                              <a:solidFill>
                                <a:schemeClr val="tx1"/>
                              </a:solidFill>
                            </a:rPr>
                            <a:t>A Eulerian control volume was established for the Middle Atlantic Bight (MAB), extending from the Great South Channel (GSC) between Cape Cod and Georges Bank to Cape Hatteras. With its across-shelf face aligning at the 65 m isobath, this control volume was designed for heat budget analysis.</a:t>
                          </a:r>
                        </a:p>
                        <a:p>
                          <a:pPr marL="457200" indent="-457200" algn="just" eaLnBrk="1" hangingPunct="1">
                            <a:buFont typeface="Arial" panose="020B0604020202020204" pitchFamily="34" charset="0"/>
                            <a:buChar char="•"/>
                          </a:pPr>
                          <a:r>
                            <a:rPr lang="en-US" sz="3200" dirty="0">
                              <a:solidFill>
                                <a:schemeClr val="tx1"/>
                              </a:solidFill>
                            </a:rPr>
                            <a:t>The foundational data for this study was derived from the assimilative Doppio model reanalysis Version 3, initialized in 2007 (Wilkin et al., 2022). This model, covering the Middle Atlantic Bight and the Gulf of Maine, features a grid with an approximate resolution of 7 km and 40 vertical levels.</a:t>
                          </a:r>
                        </a:p>
                        <a:p>
                          <a:pPr marL="457200" indent="-457200" algn="just" eaLnBrk="1" hangingPunct="1">
                            <a:buFont typeface="Arial" panose="020B0604020202020204" pitchFamily="34" charset="0"/>
                            <a:buChar char="•"/>
                          </a:pPr>
                          <a:endParaRPr lang="en-US" sz="3200" dirty="0">
                            <a:solidFill>
                              <a:schemeClr val="tx1"/>
                            </a:solidFill>
                          </a:endParaRPr>
                        </a:p>
                        <a:p>
                          <a:pPr marL="457200" indent="-457200" algn="ctr" eaLnBrk="1" hangingPunct="1">
                            <a:buFont typeface="Arial" panose="020B0604020202020204" pitchFamily="34" charset="0"/>
                            <a:buChar char="•"/>
                          </a:pPr>
                          <a14:m>
                            <m:oMath xmlns:m="http://schemas.openxmlformats.org/officeDocument/2006/math">
                              <m:r>
                                <a:rPr lang="en-US" sz="3200" b="0" i="1" smtClean="0">
                                  <a:solidFill>
                                    <a:schemeClr val="tx1"/>
                                  </a:solidFill>
                                  <a:latin typeface="Cambria Math" panose="02040503050406030204" pitchFamily="18" charset="0"/>
                                </a:rPr>
                                <m:t>𝐹</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𝜌</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𝐶</m:t>
                                  </m:r>
                                </m:e>
                                <m:sub>
                                  <m:r>
                                    <a:rPr lang="en-US" sz="3200" b="0" i="1" smtClean="0">
                                      <a:solidFill>
                                        <a:schemeClr val="tx1"/>
                                      </a:solidFill>
                                      <a:latin typeface="Cambria Math" panose="02040503050406030204" pitchFamily="18" charset="0"/>
                                      <a:ea typeface="Cambria Math" panose="02040503050406030204" pitchFamily="18" charset="0"/>
                                    </a:rPr>
                                    <m:t>𝑝</m:t>
                                  </m:r>
                                </m:sub>
                              </m:sSub>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𝑉</m:t>
                                  </m:r>
                                </m:e>
                                <m:sub>
                                  <m:r>
                                    <a:rPr lang="en-US" sz="3200" b="0" i="1" smtClean="0">
                                      <a:solidFill>
                                        <a:schemeClr val="tx1"/>
                                      </a:solidFill>
                                      <a:latin typeface="Cambria Math" panose="02040503050406030204" pitchFamily="18" charset="0"/>
                                      <a:ea typeface="Cambria Math" panose="02040503050406030204" pitchFamily="18" charset="0"/>
                                    </a:rPr>
                                    <m:t>𝐴𝐵</m:t>
                                  </m:r>
                                </m:sub>
                              </m:sSub>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m:t>
                                  </m:r>
                                  <m:r>
                                    <m:rPr>
                                      <m:sty m:val="p"/>
                                    </m:rPr>
                                    <a:rPr lang="el-GR" sz="3200" b="0" i="1" smtClean="0">
                                      <a:solidFill>
                                        <a:schemeClr val="tx1"/>
                                      </a:solidFill>
                                      <a:latin typeface="Cambria Math" panose="02040503050406030204" pitchFamily="18" charset="0"/>
                                      <a:ea typeface="Cambria Math" panose="02040503050406030204" pitchFamily="18" charset="0"/>
                                    </a:rPr>
                                    <m:t>Θ</m:t>
                                  </m:r>
                                </m:e>
                                <m:sub>
                                  <m:r>
                                    <a:rPr lang="en-US" sz="3200" b="0" i="1" smtClean="0">
                                      <a:solidFill>
                                        <a:schemeClr val="tx1"/>
                                      </a:solidFill>
                                      <a:latin typeface="Cambria Math" panose="02040503050406030204" pitchFamily="18" charset="0"/>
                                      <a:ea typeface="Cambria Math" panose="02040503050406030204" pitchFamily="18" charset="0"/>
                                    </a:rPr>
                                    <m:t>𝐴𝐵</m:t>
                                  </m:r>
                                </m:sub>
                              </m:sSub>
                              <m:r>
                                <a:rPr lang="en-US" sz="3200" b="0" i="1" smtClean="0">
                                  <a:solidFill>
                                    <a:schemeClr val="tx1"/>
                                  </a:solidFill>
                                  <a:latin typeface="Cambria Math" panose="02040503050406030204" pitchFamily="18" charset="0"/>
                                  <a:ea typeface="Cambria Math" panose="02040503050406030204" pitchFamily="18" charset="0"/>
                                </a:rPr>
                                <m:t> − </m:t>
                              </m:r>
                              <m:bar>
                                <m:barPr>
                                  <m:pos m:val="top"/>
                                  <m:ctrlPr>
                                    <a:rPr lang="en-US" sz="3200" b="0" i="1" smtClean="0">
                                      <a:solidFill>
                                        <a:schemeClr val="tx1"/>
                                      </a:solidFill>
                                      <a:latin typeface="Cambria Math" panose="02040503050406030204" pitchFamily="18" charset="0"/>
                                      <a:ea typeface="Cambria Math" panose="02040503050406030204" pitchFamily="18" charset="0"/>
                                    </a:rPr>
                                  </m:ctrlPr>
                                </m:barPr>
                                <m:e>
                                  <m:r>
                                    <m:rPr>
                                      <m:sty m:val="p"/>
                                    </m:rPr>
                                    <a:rPr lang="el-GR" sz="3200" b="0" i="1" smtClean="0">
                                      <a:solidFill>
                                        <a:schemeClr val="tx1"/>
                                      </a:solidFill>
                                      <a:latin typeface="Cambria Math" panose="02040503050406030204" pitchFamily="18" charset="0"/>
                                      <a:ea typeface="Cambria Math" panose="02040503050406030204" pitchFamily="18" charset="0"/>
                                    </a:rPr>
                                    <m:t>Θ</m:t>
                                  </m:r>
                                </m:e>
                              </m:bar>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𝑉</m:t>
                                  </m:r>
                                </m:e>
                                <m:sub>
                                  <m:r>
                                    <a:rPr lang="en-US" sz="3200" b="0" i="1" smtClean="0">
                                      <a:solidFill>
                                        <a:schemeClr val="tx1"/>
                                      </a:solidFill>
                                      <a:latin typeface="Cambria Math" panose="02040503050406030204" pitchFamily="18" charset="0"/>
                                      <a:ea typeface="Cambria Math" panose="02040503050406030204" pitchFamily="18" charset="0"/>
                                    </a:rPr>
                                    <m:t>𝐵</m:t>
                                  </m:r>
                                  <m:r>
                                    <a:rPr lang="en-US" sz="3200" b="0" i="1" smtClean="0">
                                      <a:solidFill>
                                        <a:schemeClr val="tx1"/>
                                      </a:solidFill>
                                      <a:latin typeface="Cambria Math" panose="02040503050406030204" pitchFamily="18" charset="0"/>
                                      <a:ea typeface="Cambria Math" panose="02040503050406030204" pitchFamily="18" charset="0"/>
                                    </a:rPr>
                                    <m:t>𝐶</m:t>
                                  </m:r>
                                </m:sub>
                              </m:sSub>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m:t>
                                  </m:r>
                                  <m:r>
                                    <m:rPr>
                                      <m:sty m:val="p"/>
                                    </m:rPr>
                                    <a:rPr lang="el-GR" sz="3200" b="0" i="1" smtClean="0">
                                      <a:solidFill>
                                        <a:schemeClr val="tx1"/>
                                      </a:solidFill>
                                      <a:latin typeface="Cambria Math" panose="02040503050406030204" pitchFamily="18" charset="0"/>
                                      <a:ea typeface="Cambria Math" panose="02040503050406030204" pitchFamily="18" charset="0"/>
                                    </a:rPr>
                                    <m:t>Θ</m:t>
                                  </m:r>
                                </m:e>
                                <m:sub>
                                  <m:r>
                                    <a:rPr lang="en-US" sz="3200" b="0" i="1" smtClean="0">
                                      <a:solidFill>
                                        <a:schemeClr val="tx1"/>
                                      </a:solidFill>
                                      <a:latin typeface="Cambria Math" panose="02040503050406030204" pitchFamily="18" charset="0"/>
                                      <a:ea typeface="Cambria Math" panose="02040503050406030204" pitchFamily="18" charset="0"/>
                                    </a:rPr>
                                    <m:t>𝐵</m:t>
                                  </m:r>
                                  <m:r>
                                    <a:rPr lang="en-US" sz="3200" b="0" i="1" smtClean="0">
                                      <a:solidFill>
                                        <a:schemeClr val="tx1"/>
                                      </a:solidFill>
                                      <a:latin typeface="Cambria Math" panose="02040503050406030204" pitchFamily="18" charset="0"/>
                                      <a:ea typeface="Cambria Math" panose="02040503050406030204" pitchFamily="18" charset="0"/>
                                    </a:rPr>
                                    <m:t>𝐶</m:t>
                                  </m:r>
                                </m:sub>
                              </m:sSub>
                              <m:r>
                                <a:rPr lang="en-US" sz="3200" b="0" i="1" smtClean="0">
                                  <a:solidFill>
                                    <a:schemeClr val="tx1"/>
                                  </a:solidFill>
                                  <a:latin typeface="Cambria Math" panose="02040503050406030204" pitchFamily="18" charset="0"/>
                                  <a:ea typeface="Cambria Math" panose="02040503050406030204" pitchFamily="18" charset="0"/>
                                </a:rPr>
                                <m:t>− </m:t>
                              </m:r>
                              <m:bar>
                                <m:barPr>
                                  <m:pos m:val="top"/>
                                  <m:ctrlPr>
                                    <a:rPr lang="en-US" sz="3200" b="0" i="1" smtClean="0">
                                      <a:solidFill>
                                        <a:schemeClr val="tx1"/>
                                      </a:solidFill>
                                      <a:latin typeface="Cambria Math" panose="02040503050406030204" pitchFamily="18" charset="0"/>
                                      <a:ea typeface="Cambria Math" panose="02040503050406030204" pitchFamily="18" charset="0"/>
                                    </a:rPr>
                                  </m:ctrlPr>
                                </m:barPr>
                                <m:e>
                                  <m:r>
                                    <m:rPr>
                                      <m:sty m:val="p"/>
                                    </m:rPr>
                                    <a:rPr lang="el-GR" sz="3200" b="0" i="1" smtClean="0">
                                      <a:solidFill>
                                        <a:schemeClr val="tx1"/>
                                      </a:solidFill>
                                      <a:latin typeface="Cambria Math" panose="02040503050406030204" pitchFamily="18" charset="0"/>
                                      <a:ea typeface="Cambria Math" panose="02040503050406030204" pitchFamily="18" charset="0"/>
                                    </a:rPr>
                                    <m:t>Θ</m:t>
                                  </m:r>
                                </m:e>
                              </m:bar>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𝑉</m:t>
                                  </m:r>
                                </m:e>
                                <m:sub>
                                  <m:r>
                                    <a:rPr lang="en-US" sz="3200" b="0" i="1" smtClean="0">
                                      <a:solidFill>
                                        <a:schemeClr val="tx1"/>
                                      </a:solidFill>
                                      <a:latin typeface="Cambria Math" panose="02040503050406030204" pitchFamily="18" charset="0"/>
                                      <a:ea typeface="Cambria Math" panose="02040503050406030204" pitchFamily="18" charset="0"/>
                                    </a:rPr>
                                    <m:t>𝐶𝐷</m:t>
                                  </m:r>
                                </m:sub>
                              </m:sSub>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m:t>
                                  </m:r>
                                  <m:r>
                                    <m:rPr>
                                      <m:sty m:val="p"/>
                                    </m:rPr>
                                    <a:rPr lang="el-GR" sz="3200" b="0" i="1" smtClean="0">
                                      <a:solidFill>
                                        <a:schemeClr val="tx1"/>
                                      </a:solidFill>
                                      <a:latin typeface="Cambria Math" panose="02040503050406030204" pitchFamily="18" charset="0"/>
                                      <a:ea typeface="Cambria Math" panose="02040503050406030204" pitchFamily="18" charset="0"/>
                                    </a:rPr>
                                    <m:t>Θ</m:t>
                                  </m:r>
                                </m:e>
                                <m:sub>
                                  <m:r>
                                    <a:rPr lang="en-US" sz="3200" b="0" i="1" smtClean="0">
                                      <a:solidFill>
                                        <a:schemeClr val="tx1"/>
                                      </a:solidFill>
                                      <a:latin typeface="Cambria Math" panose="02040503050406030204" pitchFamily="18" charset="0"/>
                                      <a:ea typeface="Cambria Math" panose="02040503050406030204" pitchFamily="18" charset="0"/>
                                    </a:rPr>
                                    <m:t>𝐶𝐷</m:t>
                                  </m:r>
                                </m:sub>
                              </m:sSub>
                              <m:r>
                                <a:rPr lang="en-US" sz="3200" b="0" i="1" smtClean="0">
                                  <a:solidFill>
                                    <a:schemeClr val="tx1"/>
                                  </a:solidFill>
                                  <a:latin typeface="Cambria Math" panose="02040503050406030204" pitchFamily="18" charset="0"/>
                                  <a:ea typeface="Cambria Math" panose="02040503050406030204" pitchFamily="18" charset="0"/>
                                </a:rPr>
                                <m:t>− </m:t>
                              </m:r>
                              <m:bar>
                                <m:barPr>
                                  <m:pos m:val="top"/>
                                  <m:ctrlPr>
                                    <a:rPr lang="en-US" sz="3200" b="0" i="1" smtClean="0">
                                      <a:solidFill>
                                        <a:schemeClr val="tx1"/>
                                      </a:solidFill>
                                      <a:latin typeface="Cambria Math" panose="02040503050406030204" pitchFamily="18" charset="0"/>
                                      <a:ea typeface="Cambria Math" panose="02040503050406030204" pitchFamily="18" charset="0"/>
                                    </a:rPr>
                                  </m:ctrlPr>
                                </m:barPr>
                                <m:e>
                                  <m:r>
                                    <m:rPr>
                                      <m:sty m:val="p"/>
                                    </m:rPr>
                                    <a:rPr lang="el-GR" sz="3200" b="0" i="1" smtClean="0">
                                      <a:solidFill>
                                        <a:schemeClr val="tx1"/>
                                      </a:solidFill>
                                      <a:latin typeface="Cambria Math" panose="02040503050406030204" pitchFamily="18" charset="0"/>
                                      <a:ea typeface="Cambria Math" panose="02040503050406030204" pitchFamily="18" charset="0"/>
                                    </a:rPr>
                                    <m:t>Θ</m:t>
                                  </m:r>
                                </m:e>
                              </m:bar>
                              <m:r>
                                <a:rPr lang="en-US" sz="3200" b="0" i="1" smtClean="0">
                                  <a:solidFill>
                                    <a:schemeClr val="tx1"/>
                                  </a:solidFill>
                                  <a:latin typeface="Cambria Math" panose="02040503050406030204" pitchFamily="18" charset="0"/>
                                  <a:ea typeface="Cambria Math" panose="02040503050406030204" pitchFamily="18" charset="0"/>
                                </a:rPr>
                                <m:t>)</m:t>
                              </m:r>
                            </m:oMath>
                          </a14:m>
                          <a:r>
                            <a:rPr lang="en-US" sz="3200" dirty="0">
                              <a:solidFill>
                                <a:schemeClr val="tx1"/>
                              </a:solidFill>
                            </a:rPr>
                            <a:t>)</a:t>
                          </a:r>
                        </a:p>
                        <a:p>
                          <a:pPr marL="457200" indent="-457200" algn="ctr" eaLnBrk="1" hangingPunct="1">
                            <a:buFont typeface="Arial" panose="020B0604020202020204" pitchFamily="34" charset="0"/>
                            <a:buChar char="•"/>
                          </a:pPr>
                          <a:endParaRPr lang="en-US" sz="3200" dirty="0">
                            <a:solidFill>
                              <a:schemeClr val="tx1"/>
                            </a:solidFill>
                          </a:endParaRPr>
                        </a:p>
                        <a:p>
                          <a:pPr marL="457200" indent="-457200" algn="ctr" eaLnBrk="1" hangingPunct="1">
                            <a:buFont typeface="Arial" panose="020B0604020202020204" pitchFamily="34" charset="0"/>
                            <a:buChar char="•"/>
                          </a:pPr>
                          <a14:m>
                            <m:oMath xmlns:m="http://schemas.openxmlformats.org/officeDocument/2006/math">
                              <m:r>
                                <a:rPr lang="en-US" sz="3200" b="0" i="1" smtClean="0">
                                  <a:solidFill>
                                    <a:schemeClr val="tx1"/>
                                  </a:solidFill>
                                  <a:latin typeface="Cambria Math" panose="02040503050406030204" pitchFamily="18" charset="0"/>
                                </a:rPr>
                                <m:t>𝑉</m:t>
                              </m:r>
                              <m:r>
                                <a:rPr lang="en-US" sz="3200" b="0" i="1" smtClean="0">
                                  <a:solidFill>
                                    <a:schemeClr val="tx1"/>
                                  </a:solidFill>
                                  <a:latin typeface="Cambria Math" panose="02040503050406030204" pitchFamily="18" charset="0"/>
                                </a:rPr>
                                <m:t>= </m:t>
                              </m:r>
                              <m:nary>
                                <m:naryPr>
                                  <m:chr m:val="∬"/>
                                  <m:limLoc m:val="undOvr"/>
                                  <m:subHide m:val="on"/>
                                  <m:supHide m:val="on"/>
                                  <m:ctrlPr>
                                    <a:rPr lang="en-US" sz="3200" b="0" i="1" smtClean="0">
                                      <a:solidFill>
                                        <a:schemeClr val="tx1"/>
                                      </a:solidFill>
                                      <a:latin typeface="Cambria Math" panose="02040503050406030204" pitchFamily="18" charset="0"/>
                                      <a:ea typeface="Cambria Math" panose="02040503050406030204" pitchFamily="18" charset="0"/>
                                    </a:rPr>
                                  </m:ctrlPr>
                                </m:naryPr>
                                <m:sub/>
                                <m:sup/>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𝑣</m:t>
                                      </m:r>
                                    </m:e>
                                    <m:sub>
                                      <m:r>
                                        <a:rPr lang="en-US" sz="3200" b="0" i="1" smtClean="0">
                                          <a:solidFill>
                                            <a:schemeClr val="tx1"/>
                                          </a:solidFill>
                                          <a:latin typeface="Cambria Math" panose="02040503050406030204" pitchFamily="18" charset="0"/>
                                        </a:rPr>
                                        <m:t>𝑛𝑜𝑟𝑚𝑎𝑙</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𝑧</m:t>
                                  </m:r>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𝑠</m:t>
                                  </m:r>
                                </m:e>
                              </m:nary>
                            </m:oMath>
                          </a14:m>
                          <a:endParaRPr lang="en-US" sz="3200" dirty="0">
                            <a:solidFill>
                              <a:schemeClr val="tx1"/>
                            </a:solidFill>
                          </a:endParaRPr>
                        </a:p>
                        <a:p>
                          <a:pPr marL="457200" indent="-457200" algn="ctr" eaLnBrk="1" hangingPunct="1">
                            <a:buFont typeface="Arial" panose="020B0604020202020204" pitchFamily="34" charset="0"/>
                            <a:buChar char="•"/>
                          </a:pPr>
                          <a14:m>
                            <m:oMath xmlns:m="http://schemas.openxmlformats.org/officeDocument/2006/math">
                              <m:r>
                                <m:rPr>
                                  <m:sty m:val="p"/>
                                </m:rPr>
                                <a:rPr lang="el-GR" sz="3200" i="1" smtClean="0">
                                  <a:solidFill>
                                    <a:schemeClr val="tx1"/>
                                  </a:solidFill>
                                  <a:latin typeface="Cambria Math" panose="02040503050406030204" pitchFamily="18" charset="0"/>
                                  <a:ea typeface="Cambria Math" panose="02040503050406030204" pitchFamily="18" charset="0"/>
                                </a:rPr>
                                <m:t>Θ</m:t>
                              </m:r>
                              <m:r>
                                <a:rPr lang="en-US" sz="3200" b="0" i="1" smtClean="0">
                                  <a:solidFill>
                                    <a:schemeClr val="tx1"/>
                                  </a:solidFill>
                                  <a:latin typeface="Cambria Math" panose="02040503050406030204" pitchFamily="18" charset="0"/>
                                  <a:ea typeface="Cambria Math" panose="02040503050406030204" pitchFamily="18" charset="0"/>
                                </a:rPr>
                                <m:t>= </m:t>
                              </m:r>
                              <m:f>
                                <m:fPr>
                                  <m:ctrlPr>
                                    <a:rPr lang="en-US" sz="3200" b="0" i="1" smtClean="0">
                                      <a:solidFill>
                                        <a:schemeClr val="tx1"/>
                                      </a:solidFill>
                                      <a:latin typeface="Cambria Math" panose="02040503050406030204" pitchFamily="18" charset="0"/>
                                      <a:ea typeface="Cambria Math" panose="02040503050406030204" pitchFamily="18" charset="0"/>
                                    </a:rPr>
                                  </m:ctrlPr>
                                </m:fPr>
                                <m:num>
                                  <m:nary>
                                    <m:naryPr>
                                      <m:chr m:val="∬"/>
                                      <m:limLoc m:val="undOvr"/>
                                      <m:subHide m:val="on"/>
                                      <m:supHide m:val="on"/>
                                      <m:ctrlPr>
                                        <a:rPr lang="en-US" sz="3200" b="0" i="1" smtClean="0">
                                          <a:solidFill>
                                            <a:schemeClr val="tx1"/>
                                          </a:solidFill>
                                          <a:latin typeface="Cambria Math" panose="02040503050406030204" pitchFamily="18" charset="0"/>
                                          <a:ea typeface="Cambria Math" panose="02040503050406030204" pitchFamily="18" charset="0"/>
                                        </a:rPr>
                                      </m:ctrlPr>
                                    </m:naryPr>
                                    <m:sub/>
                                    <m:sup/>
                                    <m:e>
                                      <m:r>
                                        <a:rPr lang="en-US" sz="3200" b="0" i="1" smtClean="0">
                                          <a:solidFill>
                                            <a:schemeClr val="tx1"/>
                                          </a:solidFill>
                                          <a:latin typeface="Cambria Math" panose="02040503050406030204" pitchFamily="18" charset="0"/>
                                          <a:ea typeface="Cambria Math" panose="02040503050406030204" pitchFamily="18" charset="0"/>
                                        </a:rPr>
                                        <m:t>𝑣𝑇</m:t>
                                      </m:r>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𝑧</m:t>
                                      </m:r>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𝑠</m:t>
                                      </m:r>
                                    </m:e>
                                  </m:nary>
                                </m:num>
                                <m:den>
                                  <m:nary>
                                    <m:naryPr>
                                      <m:chr m:val="∬"/>
                                      <m:limLoc m:val="undOvr"/>
                                      <m:subHide m:val="on"/>
                                      <m:supHide m:val="on"/>
                                      <m:ctrlPr>
                                        <a:rPr lang="en-US" sz="3200" b="0" i="1" smtClean="0">
                                          <a:solidFill>
                                            <a:schemeClr val="tx1"/>
                                          </a:solidFill>
                                          <a:latin typeface="Cambria Math" panose="02040503050406030204" pitchFamily="18" charset="0"/>
                                          <a:ea typeface="Cambria Math" panose="02040503050406030204" pitchFamily="18" charset="0"/>
                                        </a:rPr>
                                      </m:ctrlPr>
                                    </m:naryPr>
                                    <m:sub/>
                                    <m:sup/>
                                    <m:e>
                                      <m:r>
                                        <a:rPr lang="en-US" sz="3200" b="0" i="1" smtClean="0">
                                          <a:solidFill>
                                            <a:schemeClr val="tx1"/>
                                          </a:solidFill>
                                          <a:latin typeface="Cambria Math" panose="02040503050406030204" pitchFamily="18" charset="0"/>
                                          <a:ea typeface="Cambria Math" panose="02040503050406030204" pitchFamily="18" charset="0"/>
                                        </a:rPr>
                                        <m:t>𝑣</m:t>
                                      </m:r>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𝑧</m:t>
                                      </m:r>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𝑠</m:t>
                                      </m:r>
                                    </m:e>
                                  </m:nary>
                                </m:den>
                              </m:f>
                            </m:oMath>
                          </a14:m>
                          <a:endParaRPr lang="en-US" sz="3200" dirty="0">
                            <a:solidFill>
                              <a:schemeClr val="tx1"/>
                            </a:solidFill>
                          </a:endParaRPr>
                        </a:p>
                        <a:p>
                          <a:pPr marL="457200" indent="-457200" algn="just" eaLnBrk="1" hangingPunct="1">
                            <a:buFont typeface="Arial" panose="020B0604020202020204" pitchFamily="34" charset="0"/>
                            <a:buChar char="•"/>
                          </a:pPr>
                          <a:endParaRPr lang="en-US" sz="3200" dirty="0">
                            <a:solidFill>
                              <a:schemeClr val="tx1"/>
                            </a:solidFill>
                          </a:endParaRPr>
                        </a:p>
                        <a:p>
                          <a:pPr marL="457200" indent="-457200" algn="just" eaLnBrk="1" hangingPunct="1">
                            <a:buFont typeface="Arial" panose="020B0604020202020204" pitchFamily="34" charset="0"/>
                            <a:buChar char="•"/>
                          </a:pPr>
                          <a:endParaRPr lang="en-US" sz="3200" dirty="0">
                            <a:solidFill>
                              <a:schemeClr val="tx1"/>
                            </a:solidFill>
                          </a:endParaRPr>
                        </a:p>
                        <a:p>
                          <a:pPr marL="457200" indent="-457200" algn="just" eaLnBrk="1" hangingPunct="1">
                            <a:buFont typeface="Arial" panose="020B0604020202020204" pitchFamily="34" charset="0"/>
                            <a:buChar char="•"/>
                          </a:pPr>
                          <a:r>
                            <a:rPr lang="en-US" sz="3200" dirty="0">
                              <a:solidFill>
                                <a:schemeClr val="tx1"/>
                              </a:solidFill>
                            </a:rPr>
                            <a:t>Heat budget analysis involved calculating the weighted mean heat transport on all three faces, AB, BC, and CD, using across-transect velocity. In addition, the heat transport due to air-sea interaction at the surface  was calculated from the sea-surface flux data.</a:t>
                          </a: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mc:Choice>
        <mc:Fallback>
          <p:graphicFrame>
            <p:nvGraphicFramePr>
              <p:cNvPr id="46" name="Table 45"/>
              <p:cNvGraphicFramePr>
                <a:graphicFrameLocks noGrp="1"/>
              </p:cNvGraphicFramePr>
              <p:nvPr>
                <p:extLst>
                  <p:ext uri="{D42A27DB-BD31-4B8C-83A1-F6EECF244321}">
                    <p14:modId xmlns:p14="http://schemas.microsoft.com/office/powerpoint/2010/main" val="502422700"/>
                  </p:ext>
                </p:extLst>
              </p:nvPr>
            </p:nvGraphicFramePr>
            <p:xfrm>
              <a:off x="1447800" y="15021561"/>
              <a:ext cx="10668000" cy="13222161"/>
            </p:xfrm>
            <a:graphic>
              <a:graphicData uri="http://schemas.openxmlformats.org/drawingml/2006/table">
                <a:tbl>
                  <a:tblPr firstRow="1" bandRow="1">
                    <a:tableStyleId>{37CE84F3-28C3-443E-9E96-99CF82512B78}</a:tableStyleId>
                  </a:tblPr>
                  <a:tblGrid>
                    <a:gridCol w="10668000">
                      <a:extLst>
                        <a:ext uri="{9D8B030D-6E8A-4147-A177-3AD203B41FA5}">
                          <a16:colId xmlns:a16="http://schemas.microsoft.com/office/drawing/2014/main" val="20000"/>
                        </a:ext>
                      </a:extLst>
                    </a:gridCol>
                  </a:tblGrid>
                  <a:tr h="762000">
                    <a:tc>
                      <a:txBody>
                        <a:bodyPr/>
                        <a:lstStyle/>
                        <a:p>
                          <a:pPr algn="ctr"/>
                          <a:r>
                            <a:rPr lang="en-US" sz="4400" dirty="0"/>
                            <a:t>Method</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12460161">
                    <a:tc>
                      <a:txBody>
                        <a:bodyPr/>
                        <a:lstStyle/>
                        <a:p>
                          <a:endParaRPr lang="en-US"/>
                        </a:p>
                      </a:txBody>
                      <a:tcPr>
                        <a:lnT w="19050" cap="flat" cmpd="sng" algn="ctr">
                          <a:solidFill>
                            <a:srgbClr val="800000"/>
                          </a:solidFill>
                          <a:prstDash val="solid"/>
                          <a:round/>
                          <a:headEnd type="none" w="med" len="med"/>
                          <a:tailEnd type="none" w="med" len="med"/>
                        </a:lnT>
                        <a:blipFill>
                          <a:blip r:embed="rId2"/>
                          <a:stretch>
                            <a:fillRect l="-119" t="-7026" r="-238" b="-1527"/>
                          </a:stretch>
                        </a:blipFill>
                      </a:tcPr>
                    </a:tc>
                    <a:extLst>
                      <a:ext uri="{0D108BD9-81ED-4DB2-BD59-A6C34878D82A}">
                        <a16:rowId xmlns:a16="http://schemas.microsoft.com/office/drawing/2014/main" val="10001"/>
                      </a:ext>
                    </a:extLst>
                  </a:tr>
                </a:tbl>
              </a:graphicData>
            </a:graphic>
          </p:graphicFrame>
        </mc:Fallback>
      </mc:AlternateContent>
      <p:graphicFrame>
        <p:nvGraphicFramePr>
          <p:cNvPr id="50" name="Table 49"/>
          <p:cNvGraphicFramePr>
            <a:graphicFrameLocks noGrp="1"/>
          </p:cNvGraphicFramePr>
          <p:nvPr>
            <p:extLst>
              <p:ext uri="{D42A27DB-BD31-4B8C-83A1-F6EECF244321}">
                <p14:modId xmlns:p14="http://schemas.microsoft.com/office/powerpoint/2010/main" val="3867333930"/>
              </p:ext>
            </p:extLst>
          </p:nvPr>
        </p:nvGraphicFramePr>
        <p:xfrm>
          <a:off x="30784800" y="27128527"/>
          <a:ext cx="11614342" cy="1010920"/>
        </p:xfrm>
        <a:graphic>
          <a:graphicData uri="http://schemas.openxmlformats.org/drawingml/2006/table">
            <a:tbl>
              <a:tblPr firstRow="1" bandRow="1">
                <a:tableStyleId>{37CE84F3-28C3-443E-9E96-99CF82512B78}</a:tableStyleId>
              </a:tblPr>
              <a:tblGrid>
                <a:gridCol w="11614342">
                  <a:extLst>
                    <a:ext uri="{9D8B030D-6E8A-4147-A177-3AD203B41FA5}">
                      <a16:colId xmlns:a16="http://schemas.microsoft.com/office/drawing/2014/main" val="20000"/>
                    </a:ext>
                  </a:extLst>
                </a:gridCol>
              </a:tblGrid>
              <a:tr h="370840">
                <a:tc>
                  <a:txBody>
                    <a:bodyPr/>
                    <a:lstStyle/>
                    <a:p>
                      <a:pPr algn="ctr"/>
                      <a:r>
                        <a:rPr lang="en-US" sz="3600" dirty="0"/>
                        <a:t>References</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370840">
                <a:tc>
                  <a:txBody>
                    <a:bodyPr/>
                    <a:lstStyle/>
                    <a:p>
                      <a:pPr eaLnBrk="1" hangingPunct="1"/>
                      <a:endParaRPr lang="en-US" sz="1800" dirty="0">
                        <a:solidFill>
                          <a:srgbClr val="000000"/>
                        </a:solidFill>
                        <a:latin typeface="+mn-lt"/>
                        <a:cs typeface="Calibri"/>
                      </a:endParaRP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pic>
        <p:nvPicPr>
          <p:cNvPr id="3" name="Picture 2" descr="aresty-logo-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04400" y="8226603"/>
            <a:ext cx="7613934" cy="2971800"/>
          </a:xfrm>
          <a:prstGeom prst="rect">
            <a:avLst/>
          </a:prstGeom>
        </p:spPr>
      </p:pic>
      <p:sp>
        <p:nvSpPr>
          <p:cNvPr id="28" name="Text Box 1"/>
          <p:cNvSpPr txBox="1"/>
          <p:nvPr/>
        </p:nvSpPr>
        <p:spPr>
          <a:xfrm>
            <a:off x="13868400" y="22174199"/>
            <a:ext cx="6515100" cy="457200"/>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endParaRPr lang="en-US" sz="900" b="1" dirty="0">
              <a:effectLst/>
              <a:latin typeface="Times New Roman"/>
              <a:ea typeface="ＭＳ 明朝"/>
              <a:cs typeface="Times New Roman"/>
            </a:endParaRPr>
          </a:p>
        </p:txBody>
      </p:sp>
      <p:sp>
        <p:nvSpPr>
          <p:cNvPr id="29" name="Text Box 1"/>
          <p:cNvSpPr txBox="1"/>
          <p:nvPr/>
        </p:nvSpPr>
        <p:spPr>
          <a:xfrm>
            <a:off x="18478500" y="22555200"/>
            <a:ext cx="3810000" cy="3048000"/>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endParaRPr lang="en-US" sz="900" b="1" dirty="0">
              <a:effectLst/>
              <a:latin typeface="Times New Roman"/>
              <a:ea typeface="ＭＳ 明朝"/>
              <a:cs typeface="Times New Roman"/>
            </a:endParaRPr>
          </a:p>
        </p:txBody>
      </p:sp>
      <p:sp>
        <p:nvSpPr>
          <p:cNvPr id="32" name="Text Box 1"/>
          <p:cNvSpPr txBox="1"/>
          <p:nvPr/>
        </p:nvSpPr>
        <p:spPr>
          <a:xfrm>
            <a:off x="29946600" y="8060689"/>
            <a:ext cx="10515600" cy="609600"/>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endParaRPr lang="en-US" sz="900" b="1" dirty="0">
              <a:effectLst/>
              <a:latin typeface="Times New Roman"/>
              <a:ea typeface="ＭＳ 明朝"/>
              <a:cs typeface="Times New Roman"/>
            </a:endParaRPr>
          </a:p>
        </p:txBody>
      </p:sp>
      <p:sp>
        <p:nvSpPr>
          <p:cNvPr id="33" name="Text Box 1"/>
          <p:cNvSpPr txBox="1"/>
          <p:nvPr/>
        </p:nvSpPr>
        <p:spPr>
          <a:xfrm>
            <a:off x="24994041" y="23926799"/>
            <a:ext cx="5486400" cy="2362200"/>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endParaRPr lang="en-US" sz="900" b="1" dirty="0">
              <a:effectLst/>
              <a:latin typeface="Times New Roman"/>
              <a:ea typeface="ＭＳ 明朝"/>
              <a:cs typeface="Times New Roman"/>
            </a:endParaRPr>
          </a:p>
        </p:txBody>
      </p:sp>
      <p:pic>
        <p:nvPicPr>
          <p:cNvPr id="8" name="Picture 7" descr="A black sign with white text&#10;&#10;Description automatically generated with medium confidence">
            <a:extLst>
              <a:ext uri="{FF2B5EF4-FFF2-40B4-BE49-F238E27FC236}">
                <a16:creationId xmlns:a16="http://schemas.microsoft.com/office/drawing/2014/main" id="{9C9D7620-78FD-9D0C-C8DC-4929356D5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1268" y="520242"/>
            <a:ext cx="6775063" cy="3061158"/>
          </a:xfrm>
          <a:prstGeom prst="rect">
            <a:avLst/>
          </a:prstGeom>
        </p:spPr>
      </p:pic>
      <p:pic>
        <p:nvPicPr>
          <p:cNvPr id="15" name="Picture 14">
            <a:extLst>
              <a:ext uri="{FF2B5EF4-FFF2-40B4-BE49-F238E27FC236}">
                <a16:creationId xmlns:a16="http://schemas.microsoft.com/office/drawing/2014/main" id="{FD19C057-E395-D9E4-6B5F-229E70A50147}"/>
              </a:ext>
            </a:extLst>
          </p:cNvPr>
          <p:cNvPicPr>
            <a:picLocks noChangeAspect="1"/>
          </p:cNvPicPr>
          <p:nvPr/>
        </p:nvPicPr>
        <p:blipFill rotWithShape="1">
          <a:blip r:embed="rId5">
            <a:extLst>
              <a:ext uri="{28A0092B-C50C-407E-A947-70E740481C1C}">
                <a14:useLocalDpi xmlns:a14="http://schemas.microsoft.com/office/drawing/2010/main" val="0"/>
              </a:ext>
            </a:extLst>
          </a:blip>
          <a:srcRect r="9616"/>
          <a:stretch/>
        </p:blipFill>
        <p:spPr>
          <a:xfrm>
            <a:off x="12115801" y="4304259"/>
            <a:ext cx="17550998" cy="13557019"/>
          </a:xfrm>
          <a:prstGeom prst="rect">
            <a:avLst/>
          </a:prstGeom>
        </p:spPr>
      </p:pic>
      <p:pic>
        <p:nvPicPr>
          <p:cNvPr id="21" name="Picture 20" descr="A picture containing line, plot, diagram&#10;&#10;Description automatically generated">
            <a:extLst>
              <a:ext uri="{FF2B5EF4-FFF2-40B4-BE49-F238E27FC236}">
                <a16:creationId xmlns:a16="http://schemas.microsoft.com/office/drawing/2014/main" id="{D64A4C7E-B3AD-D024-BEBF-5D8575A321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1986232" y="9315049"/>
            <a:ext cx="8611918" cy="2345615"/>
          </a:xfrm>
          <a:prstGeom prst="rect">
            <a:avLst/>
          </a:prstGeom>
        </p:spPr>
      </p:pic>
      <p:pic>
        <p:nvPicPr>
          <p:cNvPr id="23" name="Picture 22" descr="A picture containing line, plot, diagram&#10;&#10;Description automatically generated">
            <a:extLst>
              <a:ext uri="{FF2B5EF4-FFF2-40B4-BE49-F238E27FC236}">
                <a16:creationId xmlns:a16="http://schemas.microsoft.com/office/drawing/2014/main" id="{483CADEB-E2E6-9507-D920-14F2B56182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4" y="11974574"/>
            <a:ext cx="8616946" cy="2345615"/>
          </a:xfrm>
          <a:prstGeom prst="rect">
            <a:avLst/>
          </a:prstGeom>
        </p:spPr>
      </p:pic>
      <p:pic>
        <p:nvPicPr>
          <p:cNvPr id="35" name="Picture 34" descr="A picture containing graphic design, colorfulness, graphics, design&#10;&#10;Description automatically generated">
            <a:extLst>
              <a:ext uri="{FF2B5EF4-FFF2-40B4-BE49-F238E27FC236}">
                <a16:creationId xmlns:a16="http://schemas.microsoft.com/office/drawing/2014/main" id="{24F78964-DA93-43D1-D0F9-252E8788BCDA}"/>
              </a:ext>
            </a:extLst>
          </p:cNvPr>
          <p:cNvPicPr>
            <a:picLocks noChangeAspect="1"/>
          </p:cNvPicPr>
          <p:nvPr/>
        </p:nvPicPr>
        <p:blipFill rotWithShape="1">
          <a:blip r:embed="rId8">
            <a:extLst>
              <a:ext uri="{28A0092B-C50C-407E-A947-70E740481C1C}">
                <a14:useLocalDpi xmlns:a14="http://schemas.microsoft.com/office/drawing/2010/main" val="0"/>
              </a:ext>
            </a:extLst>
          </a:blip>
          <a:srcRect l="7649" t="9318" b="55523"/>
          <a:stretch/>
        </p:blipFill>
        <p:spPr>
          <a:xfrm>
            <a:off x="30731441" y="6359856"/>
            <a:ext cx="11667701" cy="7454291"/>
          </a:xfrm>
          <a:prstGeom prst="rect">
            <a:avLst/>
          </a:prstGeom>
        </p:spPr>
      </p:pic>
      <p:pic>
        <p:nvPicPr>
          <p:cNvPr id="37" name="Picture 36" descr="A picture containing child art, design, illustration&#10;&#10;Description automatically generated with medium confidence">
            <a:extLst>
              <a:ext uri="{FF2B5EF4-FFF2-40B4-BE49-F238E27FC236}">
                <a16:creationId xmlns:a16="http://schemas.microsoft.com/office/drawing/2014/main" id="{AD3856D3-5773-6A3F-75CF-F2D7D386BD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51479" y="18792218"/>
            <a:ext cx="15117580" cy="10554438"/>
          </a:xfrm>
          <a:prstGeom prst="rect">
            <a:avLst/>
          </a:prstGeom>
        </p:spPr>
      </p:pic>
      <p:sp>
        <p:nvSpPr>
          <p:cNvPr id="38" name="TextBox 37">
            <a:extLst>
              <a:ext uri="{FF2B5EF4-FFF2-40B4-BE49-F238E27FC236}">
                <a16:creationId xmlns:a16="http://schemas.microsoft.com/office/drawing/2014/main" id="{693C7824-D00B-F895-0BE3-7A0A876A3235}"/>
              </a:ext>
            </a:extLst>
          </p:cNvPr>
          <p:cNvSpPr txBox="1"/>
          <p:nvPr/>
        </p:nvSpPr>
        <p:spPr>
          <a:xfrm>
            <a:off x="1447800" y="5684519"/>
            <a:ext cx="10426707" cy="3046988"/>
          </a:xfrm>
          <a:prstGeom prst="rect">
            <a:avLst/>
          </a:prstGeom>
          <a:noFill/>
        </p:spPr>
        <p:txBody>
          <a:bodyPr wrap="square" rtlCol="0">
            <a:spAutoFit/>
          </a:bodyPr>
          <a:lstStyle/>
          <a:p>
            <a:pPr marL="571500" indent="-571500" algn="just">
              <a:buFont typeface="Arial" panose="020B0604020202020204" pitchFamily="34" charset="0"/>
              <a:buChar char="•"/>
            </a:pPr>
            <a:r>
              <a:rPr lang="en-US" sz="3200" dirty="0"/>
              <a:t>Mid Atlantic Bight (MAB) undergoes significant warming as cool water pools journey from Cape Cod to Cape Hatteras.</a:t>
            </a:r>
          </a:p>
          <a:p>
            <a:pPr marL="571500" indent="-571500" algn="just">
              <a:buFont typeface="Arial" panose="020B0604020202020204" pitchFamily="34" charset="0"/>
              <a:buChar char="•"/>
            </a:pPr>
            <a:r>
              <a:rPr lang="en-US" sz="3200" dirty="0"/>
              <a:t>What is the physical mechanism behind the increase warming trend of MAB – Air-Sea flux contribution Vs Circulation induced flux contribution? </a:t>
            </a:r>
          </a:p>
        </p:txBody>
      </p:sp>
      <p:graphicFrame>
        <p:nvGraphicFramePr>
          <p:cNvPr id="40" name="Table 39">
            <a:extLst>
              <a:ext uri="{FF2B5EF4-FFF2-40B4-BE49-F238E27FC236}">
                <a16:creationId xmlns:a16="http://schemas.microsoft.com/office/drawing/2014/main" id="{CB09B220-F330-91B6-FF79-C57499FBEF30}"/>
              </a:ext>
            </a:extLst>
          </p:cNvPr>
          <p:cNvGraphicFramePr>
            <a:graphicFrameLocks noGrp="1"/>
          </p:cNvGraphicFramePr>
          <p:nvPr>
            <p:extLst>
              <p:ext uri="{D42A27DB-BD31-4B8C-83A1-F6EECF244321}">
                <p14:modId xmlns:p14="http://schemas.microsoft.com/office/powerpoint/2010/main" val="1670241808"/>
              </p:ext>
            </p:extLst>
          </p:nvPr>
        </p:nvGraphicFramePr>
        <p:xfrm>
          <a:off x="30784800" y="4343400"/>
          <a:ext cx="11675262" cy="1341120"/>
        </p:xfrm>
        <a:graphic>
          <a:graphicData uri="http://schemas.openxmlformats.org/drawingml/2006/table">
            <a:tbl>
              <a:tblPr firstRow="1" bandRow="1">
                <a:tableStyleId>{37CE84F3-28C3-443E-9E96-99CF82512B78}</a:tableStyleId>
              </a:tblPr>
              <a:tblGrid>
                <a:gridCol w="11675262">
                  <a:extLst>
                    <a:ext uri="{9D8B030D-6E8A-4147-A177-3AD203B41FA5}">
                      <a16:colId xmlns:a16="http://schemas.microsoft.com/office/drawing/2014/main" val="20000"/>
                    </a:ext>
                  </a:extLst>
                </a:gridCol>
              </a:tblGrid>
              <a:tr h="582204">
                <a:tc>
                  <a:txBody>
                    <a:bodyPr/>
                    <a:lstStyle/>
                    <a:p>
                      <a:pPr algn="ctr"/>
                      <a:r>
                        <a:rPr lang="en-US" sz="4400" dirty="0"/>
                        <a:t>What does the flow look like?</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339816">
                <a:tc>
                  <a:txBody>
                    <a:bodyPr/>
                    <a:lstStyle/>
                    <a:p>
                      <a:endParaRPr lang="en-US" sz="3200" dirty="0">
                        <a:solidFill>
                          <a:srgbClr val="000000"/>
                        </a:solidFill>
                        <a:latin typeface="Arial"/>
                        <a:cs typeface="Arial"/>
                      </a:endParaRP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sp>
        <p:nvSpPr>
          <p:cNvPr id="42" name="TextBox 41">
            <a:extLst>
              <a:ext uri="{FF2B5EF4-FFF2-40B4-BE49-F238E27FC236}">
                <a16:creationId xmlns:a16="http://schemas.microsoft.com/office/drawing/2014/main" id="{58CC51B3-DC44-3644-A135-19CA2B1D8B3B}"/>
              </a:ext>
            </a:extLst>
          </p:cNvPr>
          <p:cNvSpPr txBox="1"/>
          <p:nvPr/>
        </p:nvSpPr>
        <p:spPr>
          <a:xfrm>
            <a:off x="31013400" y="5684519"/>
            <a:ext cx="421910" cy="584775"/>
          </a:xfrm>
          <a:prstGeom prst="rect">
            <a:avLst/>
          </a:prstGeom>
          <a:noFill/>
        </p:spPr>
        <p:txBody>
          <a:bodyPr wrap="none" rtlCol="0">
            <a:spAutoFit/>
          </a:bodyPr>
          <a:lstStyle/>
          <a:p>
            <a:r>
              <a:rPr lang="en-US" sz="3200" dirty="0"/>
              <a:t>A</a:t>
            </a:r>
          </a:p>
        </p:txBody>
      </p:sp>
      <p:sp>
        <p:nvSpPr>
          <p:cNvPr id="43" name="TextBox 42">
            <a:extLst>
              <a:ext uri="{FF2B5EF4-FFF2-40B4-BE49-F238E27FC236}">
                <a16:creationId xmlns:a16="http://schemas.microsoft.com/office/drawing/2014/main" id="{21778B5C-3573-E225-ECE3-429C6D36C469}"/>
              </a:ext>
            </a:extLst>
          </p:cNvPr>
          <p:cNvSpPr txBox="1"/>
          <p:nvPr/>
        </p:nvSpPr>
        <p:spPr>
          <a:xfrm>
            <a:off x="33037902" y="5677079"/>
            <a:ext cx="407484" cy="584775"/>
          </a:xfrm>
          <a:prstGeom prst="rect">
            <a:avLst/>
          </a:prstGeom>
          <a:noFill/>
        </p:spPr>
        <p:txBody>
          <a:bodyPr wrap="none" rtlCol="0">
            <a:spAutoFit/>
          </a:bodyPr>
          <a:lstStyle/>
          <a:p>
            <a:r>
              <a:rPr lang="en-US" sz="3200" dirty="0"/>
              <a:t>B</a:t>
            </a:r>
          </a:p>
        </p:txBody>
      </p:sp>
      <p:sp>
        <p:nvSpPr>
          <p:cNvPr id="44" name="TextBox 43">
            <a:extLst>
              <a:ext uri="{FF2B5EF4-FFF2-40B4-BE49-F238E27FC236}">
                <a16:creationId xmlns:a16="http://schemas.microsoft.com/office/drawing/2014/main" id="{EA066C25-7096-75ED-9B8A-F839F05D2299}"/>
              </a:ext>
            </a:extLst>
          </p:cNvPr>
          <p:cNvSpPr txBox="1"/>
          <p:nvPr/>
        </p:nvSpPr>
        <p:spPr>
          <a:xfrm>
            <a:off x="39428834" y="5723661"/>
            <a:ext cx="404278" cy="584775"/>
          </a:xfrm>
          <a:prstGeom prst="rect">
            <a:avLst/>
          </a:prstGeom>
          <a:noFill/>
        </p:spPr>
        <p:txBody>
          <a:bodyPr wrap="none" rtlCol="0">
            <a:spAutoFit/>
          </a:bodyPr>
          <a:lstStyle/>
          <a:p>
            <a:r>
              <a:rPr lang="en-US" sz="3200" dirty="0"/>
              <a:t>C</a:t>
            </a:r>
          </a:p>
        </p:txBody>
      </p:sp>
      <p:sp>
        <p:nvSpPr>
          <p:cNvPr id="45" name="TextBox 44">
            <a:extLst>
              <a:ext uri="{FF2B5EF4-FFF2-40B4-BE49-F238E27FC236}">
                <a16:creationId xmlns:a16="http://schemas.microsoft.com/office/drawing/2014/main" id="{034F6274-0E34-13E9-21D7-D3D7D33EB8E9}"/>
              </a:ext>
            </a:extLst>
          </p:cNvPr>
          <p:cNvSpPr txBox="1"/>
          <p:nvPr/>
        </p:nvSpPr>
        <p:spPr>
          <a:xfrm>
            <a:off x="41681400" y="5746693"/>
            <a:ext cx="437940" cy="584775"/>
          </a:xfrm>
          <a:prstGeom prst="rect">
            <a:avLst/>
          </a:prstGeom>
          <a:noFill/>
        </p:spPr>
        <p:txBody>
          <a:bodyPr wrap="none" rtlCol="0">
            <a:spAutoFit/>
          </a:bodyPr>
          <a:lstStyle/>
          <a:p>
            <a:r>
              <a:rPr lang="en-US" sz="3200" dirty="0"/>
              <a:t>D</a:t>
            </a:r>
          </a:p>
        </p:txBody>
      </p:sp>
      <p:cxnSp>
        <p:nvCxnSpPr>
          <p:cNvPr id="52" name="Straight Connector 51">
            <a:extLst>
              <a:ext uri="{FF2B5EF4-FFF2-40B4-BE49-F238E27FC236}">
                <a16:creationId xmlns:a16="http://schemas.microsoft.com/office/drawing/2014/main" id="{F21C8337-AAD5-9E16-220E-192831A76F66}"/>
              </a:ext>
            </a:extLst>
          </p:cNvPr>
          <p:cNvCxnSpPr>
            <a:cxnSpLocks/>
          </p:cNvCxnSpPr>
          <p:nvPr/>
        </p:nvCxnSpPr>
        <p:spPr>
          <a:xfrm>
            <a:off x="33528742" y="6446520"/>
            <a:ext cx="0" cy="5214145"/>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E7629655-8054-EB4F-D64D-DF5BD53F9A7A}"/>
              </a:ext>
            </a:extLst>
          </p:cNvPr>
          <p:cNvCxnSpPr>
            <a:cxnSpLocks/>
          </p:cNvCxnSpPr>
          <p:nvPr/>
        </p:nvCxnSpPr>
        <p:spPr>
          <a:xfrm>
            <a:off x="39443431" y="6516134"/>
            <a:ext cx="57344" cy="5144531"/>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0737D111-D5A6-7B90-E85D-2D3D2967F505}"/>
              </a:ext>
            </a:extLst>
          </p:cNvPr>
          <p:cNvSpPr txBox="1"/>
          <p:nvPr/>
        </p:nvSpPr>
        <p:spPr>
          <a:xfrm>
            <a:off x="31100017" y="5254880"/>
            <a:ext cx="10867462" cy="584775"/>
          </a:xfrm>
          <a:prstGeom prst="rect">
            <a:avLst/>
          </a:prstGeom>
          <a:noFill/>
        </p:spPr>
        <p:txBody>
          <a:bodyPr wrap="none" rtlCol="0">
            <a:spAutoFit/>
          </a:bodyPr>
          <a:lstStyle/>
          <a:p>
            <a:r>
              <a:rPr lang="en-US" sz="3200" dirty="0"/>
              <a:t>Along-transect snapshot of normal velocity and parallel velocity.</a:t>
            </a:r>
          </a:p>
        </p:txBody>
      </p:sp>
      <p:sp>
        <p:nvSpPr>
          <p:cNvPr id="56" name="TextBox 55">
            <a:extLst>
              <a:ext uri="{FF2B5EF4-FFF2-40B4-BE49-F238E27FC236}">
                <a16:creationId xmlns:a16="http://schemas.microsoft.com/office/drawing/2014/main" id="{E986F359-D8E1-7661-5D99-D3F24BC158ED}"/>
              </a:ext>
            </a:extLst>
          </p:cNvPr>
          <p:cNvSpPr txBox="1"/>
          <p:nvPr/>
        </p:nvSpPr>
        <p:spPr>
          <a:xfrm>
            <a:off x="14251479" y="17602200"/>
            <a:ext cx="16508371" cy="769441"/>
          </a:xfrm>
          <a:prstGeom prst="rect">
            <a:avLst/>
          </a:prstGeom>
          <a:noFill/>
        </p:spPr>
        <p:txBody>
          <a:bodyPr wrap="square" rtlCol="0">
            <a:spAutoFit/>
          </a:bodyPr>
          <a:lstStyle/>
          <a:p>
            <a:r>
              <a:rPr lang="en-US" sz="4400" b="1" dirty="0">
                <a:solidFill>
                  <a:srgbClr val="FF0000"/>
                </a:solidFill>
                <a:latin typeface="+mj-lt"/>
                <a:cs typeface="Times New Roman" panose="02020603050405020304" pitchFamily="18" charset="0"/>
              </a:rPr>
              <a:t>Textbook interpretation of warming based on heat flux balance </a:t>
            </a:r>
          </a:p>
        </p:txBody>
      </p:sp>
      <p:graphicFrame>
        <p:nvGraphicFramePr>
          <p:cNvPr id="48" name="Table 47"/>
          <p:cNvGraphicFramePr>
            <a:graphicFrameLocks noGrp="1"/>
          </p:cNvGraphicFramePr>
          <p:nvPr>
            <p:extLst>
              <p:ext uri="{D42A27DB-BD31-4B8C-83A1-F6EECF244321}">
                <p14:modId xmlns:p14="http://schemas.microsoft.com/office/powerpoint/2010/main" val="1472638307"/>
              </p:ext>
            </p:extLst>
          </p:nvPr>
        </p:nvGraphicFramePr>
        <p:xfrm>
          <a:off x="30784801" y="13998952"/>
          <a:ext cx="11614342" cy="4007177"/>
        </p:xfrm>
        <a:graphic>
          <a:graphicData uri="http://schemas.openxmlformats.org/drawingml/2006/table">
            <a:tbl>
              <a:tblPr firstRow="1" bandRow="1">
                <a:tableStyleId>{37CE84F3-28C3-443E-9E96-99CF82512B78}</a:tableStyleId>
              </a:tblPr>
              <a:tblGrid>
                <a:gridCol w="11614342">
                  <a:extLst>
                    <a:ext uri="{9D8B030D-6E8A-4147-A177-3AD203B41FA5}">
                      <a16:colId xmlns:a16="http://schemas.microsoft.com/office/drawing/2014/main" val="20000"/>
                    </a:ext>
                  </a:extLst>
                </a:gridCol>
              </a:tblGrid>
              <a:tr h="572155">
                <a:tc>
                  <a:txBody>
                    <a:bodyPr/>
                    <a:lstStyle/>
                    <a:p>
                      <a:pPr algn="ctr"/>
                      <a:r>
                        <a:rPr lang="en-US" sz="4400" dirty="0"/>
                        <a:t>Results</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3245177">
                <a:tc>
                  <a:txBody>
                    <a:bodyPr/>
                    <a:lstStyle/>
                    <a:p>
                      <a:pPr marL="457200" indent="-457200" algn="just" eaLnBrk="1" hangingPunct="1">
                        <a:buFont typeface="Arial" panose="020B0604020202020204" pitchFamily="34" charset="0"/>
                        <a:buChar char="•"/>
                      </a:pPr>
                      <a:r>
                        <a:rPr lang="en-US" sz="3200" i="0" baseline="0" dirty="0">
                          <a:solidFill>
                            <a:schemeClr val="tx1"/>
                          </a:solidFill>
                          <a:latin typeface="Calibri"/>
                          <a:cs typeface="Calibri"/>
                        </a:rPr>
                        <a:t>Warming due to Internal variability rather than slow annual heating due to circulation or surface warming as speculated.</a:t>
                      </a: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pic>
        <p:nvPicPr>
          <p:cNvPr id="58" name="Picture 57" descr="A picture containing plot, line, diagram, text&#10;&#10;Description automatically generated">
            <a:extLst>
              <a:ext uri="{FF2B5EF4-FFF2-40B4-BE49-F238E27FC236}">
                <a16:creationId xmlns:a16="http://schemas.microsoft.com/office/drawing/2014/main" id="{FCC3E7F9-764B-90FF-00F2-F5C4BBF68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31441" y="16961917"/>
            <a:ext cx="5346700" cy="4178300"/>
          </a:xfrm>
          <a:prstGeom prst="rect">
            <a:avLst/>
          </a:prstGeom>
        </p:spPr>
      </p:pic>
      <p:pic>
        <p:nvPicPr>
          <p:cNvPr id="60" name="Picture 59" descr="A picture containing line, diagram, plot, text&#10;&#10;Description automatically generated">
            <a:extLst>
              <a:ext uri="{FF2B5EF4-FFF2-40B4-BE49-F238E27FC236}">
                <a16:creationId xmlns:a16="http://schemas.microsoft.com/office/drawing/2014/main" id="{3B000043-24F9-DD0E-7FCB-267AD2E62B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21075" y="16998401"/>
            <a:ext cx="5359400" cy="4178300"/>
          </a:xfrm>
          <a:prstGeom prst="rect">
            <a:avLst/>
          </a:prstGeom>
        </p:spPr>
      </p:pic>
      <p:cxnSp>
        <p:nvCxnSpPr>
          <p:cNvPr id="63" name="Straight Connector 62">
            <a:extLst>
              <a:ext uri="{FF2B5EF4-FFF2-40B4-BE49-F238E27FC236}">
                <a16:creationId xmlns:a16="http://schemas.microsoft.com/office/drawing/2014/main" id="{CA7F5A4B-B1E1-01E7-4B0D-1B609E5FF5ED}"/>
              </a:ext>
            </a:extLst>
          </p:cNvPr>
          <p:cNvCxnSpPr>
            <a:cxnSpLocks/>
          </p:cNvCxnSpPr>
          <p:nvPr/>
        </p:nvCxnSpPr>
        <p:spPr>
          <a:xfrm>
            <a:off x="36347400" y="1882140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C31B354-AD2D-57D5-8D1E-C9C3045659AA}"/>
              </a:ext>
            </a:extLst>
          </p:cNvPr>
          <p:cNvCxnSpPr>
            <a:cxnSpLocks/>
          </p:cNvCxnSpPr>
          <p:nvPr/>
        </p:nvCxnSpPr>
        <p:spPr>
          <a:xfrm>
            <a:off x="36347400" y="1889760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FCE2295-8E53-A78F-B1BF-4D0EF624115E}"/>
              </a:ext>
            </a:extLst>
          </p:cNvPr>
          <p:cNvSpPr txBox="1"/>
          <p:nvPr/>
        </p:nvSpPr>
        <p:spPr>
          <a:xfrm>
            <a:off x="16992600" y="21336000"/>
            <a:ext cx="370614" cy="461665"/>
          </a:xfrm>
          <a:prstGeom prst="rect">
            <a:avLst/>
          </a:prstGeom>
          <a:noFill/>
        </p:spPr>
        <p:txBody>
          <a:bodyPr wrap="none" rtlCol="0">
            <a:spAutoFit/>
          </a:bodyPr>
          <a:lstStyle/>
          <a:p>
            <a:r>
              <a:rPr lang="en-US" sz="2400" b="1" dirty="0"/>
              <a:t>A</a:t>
            </a:r>
          </a:p>
        </p:txBody>
      </p:sp>
      <p:sp>
        <p:nvSpPr>
          <p:cNvPr id="68" name="TextBox 67">
            <a:extLst>
              <a:ext uri="{FF2B5EF4-FFF2-40B4-BE49-F238E27FC236}">
                <a16:creationId xmlns:a16="http://schemas.microsoft.com/office/drawing/2014/main" id="{4557981D-6565-15E4-8BE1-9246E99D9298}"/>
              </a:ext>
            </a:extLst>
          </p:cNvPr>
          <p:cNvSpPr txBox="1"/>
          <p:nvPr/>
        </p:nvSpPr>
        <p:spPr>
          <a:xfrm>
            <a:off x="17907000" y="21869400"/>
            <a:ext cx="357790" cy="461665"/>
          </a:xfrm>
          <a:prstGeom prst="rect">
            <a:avLst/>
          </a:prstGeom>
          <a:noFill/>
        </p:spPr>
        <p:txBody>
          <a:bodyPr wrap="none" rtlCol="0">
            <a:spAutoFit/>
          </a:bodyPr>
          <a:lstStyle/>
          <a:p>
            <a:r>
              <a:rPr lang="en-US" sz="2400" b="1" dirty="0"/>
              <a:t>B</a:t>
            </a:r>
          </a:p>
        </p:txBody>
      </p:sp>
      <p:sp>
        <p:nvSpPr>
          <p:cNvPr id="69" name="TextBox 68">
            <a:extLst>
              <a:ext uri="{FF2B5EF4-FFF2-40B4-BE49-F238E27FC236}">
                <a16:creationId xmlns:a16="http://schemas.microsoft.com/office/drawing/2014/main" id="{B3AF04EC-D6C9-354A-8D23-EB4707FF6495}"/>
              </a:ext>
            </a:extLst>
          </p:cNvPr>
          <p:cNvSpPr txBox="1"/>
          <p:nvPr/>
        </p:nvSpPr>
        <p:spPr>
          <a:xfrm>
            <a:off x="25222200" y="21896260"/>
            <a:ext cx="348172" cy="461665"/>
          </a:xfrm>
          <a:prstGeom prst="rect">
            <a:avLst/>
          </a:prstGeom>
          <a:noFill/>
        </p:spPr>
        <p:txBody>
          <a:bodyPr wrap="none" rtlCol="0">
            <a:spAutoFit/>
          </a:bodyPr>
          <a:lstStyle/>
          <a:p>
            <a:r>
              <a:rPr lang="en-US" sz="2400" b="1" dirty="0"/>
              <a:t>C</a:t>
            </a:r>
          </a:p>
        </p:txBody>
      </p:sp>
      <p:sp>
        <p:nvSpPr>
          <p:cNvPr id="70" name="TextBox 69">
            <a:extLst>
              <a:ext uri="{FF2B5EF4-FFF2-40B4-BE49-F238E27FC236}">
                <a16:creationId xmlns:a16="http://schemas.microsoft.com/office/drawing/2014/main" id="{1C2E319B-E919-AFCB-E08C-6CA0C9D5A853}"/>
              </a:ext>
            </a:extLst>
          </p:cNvPr>
          <p:cNvSpPr txBox="1"/>
          <p:nvPr/>
        </p:nvSpPr>
        <p:spPr>
          <a:xfrm>
            <a:off x="26670000" y="21176701"/>
            <a:ext cx="378630" cy="461665"/>
          </a:xfrm>
          <a:prstGeom prst="rect">
            <a:avLst/>
          </a:prstGeom>
          <a:noFill/>
        </p:spPr>
        <p:txBody>
          <a:bodyPr wrap="none" rtlCol="0">
            <a:spAutoFit/>
          </a:bodyPr>
          <a:lstStyle/>
          <a:p>
            <a:r>
              <a:rPr lang="en-US" sz="2400" b="1" dirty="0"/>
              <a:t>D</a:t>
            </a:r>
          </a:p>
        </p:txBody>
      </p:sp>
      <p:graphicFrame>
        <p:nvGraphicFramePr>
          <p:cNvPr id="26" name="Table 25"/>
          <p:cNvGraphicFramePr>
            <a:graphicFrameLocks noGrp="1"/>
          </p:cNvGraphicFramePr>
          <p:nvPr>
            <p:extLst>
              <p:ext uri="{D42A27DB-BD31-4B8C-83A1-F6EECF244321}">
                <p14:modId xmlns:p14="http://schemas.microsoft.com/office/powerpoint/2010/main" val="3746125484"/>
              </p:ext>
            </p:extLst>
          </p:nvPr>
        </p:nvGraphicFramePr>
        <p:xfrm>
          <a:off x="30784800" y="21478241"/>
          <a:ext cx="11658600" cy="5730240"/>
        </p:xfrm>
        <a:graphic>
          <a:graphicData uri="http://schemas.openxmlformats.org/drawingml/2006/table">
            <a:tbl>
              <a:tblPr firstRow="1" bandRow="1">
                <a:tableStyleId>{37CE84F3-28C3-443E-9E96-99CF82512B78}</a:tableStyleId>
              </a:tblPr>
              <a:tblGrid>
                <a:gridCol w="11658600">
                  <a:extLst>
                    <a:ext uri="{9D8B030D-6E8A-4147-A177-3AD203B41FA5}">
                      <a16:colId xmlns:a16="http://schemas.microsoft.com/office/drawing/2014/main" val="20000"/>
                    </a:ext>
                  </a:extLst>
                </a:gridCol>
              </a:tblGrid>
              <a:tr h="583188">
                <a:tc>
                  <a:txBody>
                    <a:bodyPr/>
                    <a:lstStyle/>
                    <a:p>
                      <a:pPr algn="ctr"/>
                      <a:r>
                        <a:rPr lang="en-US" sz="4400" dirty="0">
                          <a:solidFill>
                            <a:schemeClr val="bg1"/>
                          </a:solidFill>
                        </a:rPr>
                        <a:t>Future Directions and Questions</a:t>
                      </a:r>
                    </a:p>
                  </a:txBody>
                  <a:tcPr>
                    <a:lnT w="19050" cap="flat" cmpd="sng" algn="ctr">
                      <a:solidFill>
                        <a:srgbClr val="800000"/>
                      </a:solidFill>
                      <a:prstDash val="solid"/>
                      <a:round/>
                      <a:headEnd type="none" w="med" len="med"/>
                      <a:tailEnd type="none" w="med" len="med"/>
                    </a:lnT>
                    <a:lnB w="19050" cap="flat" cmpd="sng" algn="ctr">
                      <a:solidFill>
                        <a:srgbClr val="800000"/>
                      </a:solidFill>
                      <a:prstDash val="solid"/>
                      <a:round/>
                      <a:headEnd type="none" w="med" len="med"/>
                      <a:tailEnd type="none" w="med" len="med"/>
                    </a:lnB>
                    <a:solidFill>
                      <a:srgbClr val="B0112A"/>
                    </a:solidFill>
                  </a:tcPr>
                </a:tc>
                <a:extLst>
                  <a:ext uri="{0D108BD9-81ED-4DB2-BD59-A6C34878D82A}">
                    <a16:rowId xmlns:a16="http://schemas.microsoft.com/office/drawing/2014/main" val="10000"/>
                  </a:ext>
                </a:extLst>
              </a:tr>
              <a:tr h="4175625">
                <a:tc>
                  <a:txBody>
                    <a:bodyPr/>
                    <a:lstStyle/>
                    <a:p>
                      <a:pPr algn="just" eaLnBrk="1" hangingPunct="1"/>
                      <a:endParaRPr lang="en-US" sz="3200" dirty="0">
                        <a:solidFill>
                          <a:schemeClr val="tx1"/>
                        </a:solidFill>
                      </a:endParaRPr>
                    </a:p>
                    <a:p>
                      <a:pPr marL="457200" indent="-457200" algn="just" eaLnBrk="1" hangingPunct="1">
                        <a:buFont typeface="Arial" panose="020B0604020202020204" pitchFamily="34" charset="0"/>
                        <a:buChar char="•"/>
                      </a:pPr>
                      <a:r>
                        <a:rPr lang="en-US" sz="3200" dirty="0">
                          <a:solidFill>
                            <a:schemeClr val="tx1"/>
                          </a:solidFill>
                        </a:rPr>
                        <a:t>The role of eddy variability is a key element not yet fully accounted for in this study. The dynamics of heat transfer are influenced by eddies beyond the interaction of annual mean velocity and annual mean temperature, suggesting more complex physical interplay. Future investigations will explore the influence of eddy variability on the observed heat imbalance and investigate the intricate physical phenomena driving the heat dynamics within the MAB.</a:t>
                      </a:r>
                    </a:p>
                    <a:p>
                      <a:pPr algn="just" eaLnBrk="1" hangingPunct="1"/>
                      <a:endParaRPr lang="en-US" sz="3200" dirty="0">
                        <a:solidFill>
                          <a:schemeClr val="tx1"/>
                        </a:solidFill>
                      </a:endParaRPr>
                    </a:p>
                  </a:txBody>
                  <a:tcPr>
                    <a:lnT w="19050" cap="flat" cmpd="sng" algn="ctr">
                      <a:solidFill>
                        <a:srgbClr val="80000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sp>
        <p:nvSpPr>
          <p:cNvPr id="71" name="TextBox 70">
            <a:extLst>
              <a:ext uri="{FF2B5EF4-FFF2-40B4-BE49-F238E27FC236}">
                <a16:creationId xmlns:a16="http://schemas.microsoft.com/office/drawing/2014/main" id="{5EADB446-F188-76D9-5DB3-056F59517474}"/>
              </a:ext>
            </a:extLst>
          </p:cNvPr>
          <p:cNvSpPr txBox="1"/>
          <p:nvPr/>
        </p:nvSpPr>
        <p:spPr>
          <a:xfrm flipH="1">
            <a:off x="30700980" y="27951334"/>
            <a:ext cx="11728621" cy="830997"/>
          </a:xfrm>
          <a:prstGeom prst="rect">
            <a:avLst/>
          </a:prstGeom>
          <a:noFill/>
        </p:spPr>
        <p:txBody>
          <a:bodyPr wrap="square" rtlCol="0">
            <a:spAutoFit/>
          </a:bodyPr>
          <a:lstStyle/>
          <a:p>
            <a:pPr algn="just"/>
            <a:r>
              <a:rPr lang="en-US" sz="2400" dirty="0"/>
              <a:t>Wilkin et al., (2022), Progress in Oceanography, 209, 102919.</a:t>
            </a:r>
          </a:p>
          <a:p>
            <a:pPr algn="just"/>
            <a:endParaRPr lang="en-US" sz="2400" dirty="0"/>
          </a:p>
        </p:txBody>
      </p:sp>
      <p:pic>
        <p:nvPicPr>
          <p:cNvPr id="75" name="Picture 74" descr="A picture containing screenshot, design&#10;&#10;Description automatically generated">
            <a:extLst>
              <a:ext uri="{FF2B5EF4-FFF2-40B4-BE49-F238E27FC236}">
                <a16:creationId xmlns:a16="http://schemas.microsoft.com/office/drawing/2014/main" id="{7DC975D4-22FF-8D9E-418A-895EFC86E9E9}"/>
              </a:ext>
            </a:extLst>
          </p:cNvPr>
          <p:cNvPicPr>
            <a:picLocks noChangeAspect="1"/>
          </p:cNvPicPr>
          <p:nvPr/>
        </p:nvPicPr>
        <p:blipFill rotWithShape="1">
          <a:blip r:embed="rId12">
            <a:extLst>
              <a:ext uri="{28A0092B-C50C-407E-A947-70E740481C1C}">
                <a14:useLocalDpi xmlns:a14="http://schemas.microsoft.com/office/drawing/2010/main" val="0"/>
              </a:ext>
            </a:extLst>
          </a:blip>
          <a:srcRect l="87745" t="32570" r="4411" b="38966"/>
          <a:stretch/>
        </p:blipFill>
        <p:spPr>
          <a:xfrm>
            <a:off x="30155479" y="10487240"/>
            <a:ext cx="944538" cy="2393194"/>
          </a:xfrm>
          <a:prstGeom prst="rect">
            <a:avLst/>
          </a:prstGeom>
        </p:spPr>
      </p:pic>
      <p:pic>
        <p:nvPicPr>
          <p:cNvPr id="77" name="Picture 76" descr="A close-up of a graph&#10;&#10;Description automatically generated with low confidence">
            <a:extLst>
              <a:ext uri="{FF2B5EF4-FFF2-40B4-BE49-F238E27FC236}">
                <a16:creationId xmlns:a16="http://schemas.microsoft.com/office/drawing/2014/main" id="{FD62387E-9826-D688-BCBF-6C3FFAA2E01C}"/>
              </a:ext>
            </a:extLst>
          </p:cNvPr>
          <p:cNvPicPr>
            <a:picLocks noChangeAspect="1"/>
          </p:cNvPicPr>
          <p:nvPr/>
        </p:nvPicPr>
        <p:blipFill rotWithShape="1">
          <a:blip r:embed="rId13">
            <a:extLst>
              <a:ext uri="{28A0092B-C50C-407E-A947-70E740481C1C}">
                <a14:useLocalDpi xmlns:a14="http://schemas.microsoft.com/office/drawing/2010/main" val="0"/>
              </a:ext>
            </a:extLst>
          </a:blip>
          <a:srcRect l="75980" t="36160" r="15197" b="37160"/>
          <a:stretch/>
        </p:blipFill>
        <p:spPr>
          <a:xfrm>
            <a:off x="16208219" y="24357465"/>
            <a:ext cx="1333806" cy="2815812"/>
          </a:xfrm>
          <a:prstGeom prst="rect">
            <a:avLst/>
          </a:prstGeom>
        </p:spPr>
      </p:pic>
      <p:pic>
        <p:nvPicPr>
          <p:cNvPr id="79" name="Picture 78" descr="A picture containing screenshot, sketch, design&#10;&#10;Description automatically generated">
            <a:extLst>
              <a:ext uri="{FF2B5EF4-FFF2-40B4-BE49-F238E27FC236}">
                <a16:creationId xmlns:a16="http://schemas.microsoft.com/office/drawing/2014/main" id="{248E0360-E483-973F-6285-E814068748C7}"/>
              </a:ext>
            </a:extLst>
          </p:cNvPr>
          <p:cNvPicPr>
            <a:picLocks noChangeAspect="1"/>
          </p:cNvPicPr>
          <p:nvPr/>
        </p:nvPicPr>
        <p:blipFill rotWithShape="1">
          <a:blip r:embed="rId14">
            <a:extLst>
              <a:ext uri="{28A0092B-C50C-407E-A947-70E740481C1C}">
                <a14:useLocalDpi xmlns:a14="http://schemas.microsoft.com/office/drawing/2010/main" val="0"/>
              </a:ext>
            </a:extLst>
          </a:blip>
          <a:srcRect l="91667" t="34755" b="34351"/>
          <a:stretch/>
        </p:blipFill>
        <p:spPr>
          <a:xfrm>
            <a:off x="30188375" y="6350125"/>
            <a:ext cx="825025" cy="2568241"/>
          </a:xfrm>
          <a:prstGeom prst="rect">
            <a:avLst/>
          </a:prstGeom>
        </p:spPr>
      </p:pic>
      <p:sp>
        <p:nvSpPr>
          <p:cNvPr id="80" name="TextBox 79">
            <a:extLst>
              <a:ext uri="{FF2B5EF4-FFF2-40B4-BE49-F238E27FC236}">
                <a16:creationId xmlns:a16="http://schemas.microsoft.com/office/drawing/2014/main" id="{2DC80BAC-4162-4669-4C39-3B9F57A7B443}"/>
              </a:ext>
            </a:extLst>
          </p:cNvPr>
          <p:cNvSpPr txBox="1"/>
          <p:nvPr/>
        </p:nvSpPr>
        <p:spPr>
          <a:xfrm>
            <a:off x="34751747" y="9551800"/>
            <a:ext cx="3174587" cy="461665"/>
          </a:xfrm>
          <a:prstGeom prst="rect">
            <a:avLst/>
          </a:prstGeom>
          <a:noFill/>
        </p:spPr>
        <p:txBody>
          <a:bodyPr wrap="none" rtlCol="0">
            <a:spAutoFit/>
          </a:bodyPr>
          <a:lstStyle/>
          <a:p>
            <a:r>
              <a:rPr lang="en-US" sz="2400" dirty="0"/>
              <a:t>Across-Transect velocity</a:t>
            </a:r>
          </a:p>
        </p:txBody>
      </p:sp>
      <p:sp>
        <p:nvSpPr>
          <p:cNvPr id="81" name="TextBox 80">
            <a:extLst>
              <a:ext uri="{FF2B5EF4-FFF2-40B4-BE49-F238E27FC236}">
                <a16:creationId xmlns:a16="http://schemas.microsoft.com/office/drawing/2014/main" id="{ECFD32EA-E807-1C7A-AC8E-1A0A5B33733B}"/>
              </a:ext>
            </a:extLst>
          </p:cNvPr>
          <p:cNvSpPr txBox="1"/>
          <p:nvPr/>
        </p:nvSpPr>
        <p:spPr>
          <a:xfrm>
            <a:off x="34751747" y="13338726"/>
            <a:ext cx="3101490" cy="461665"/>
          </a:xfrm>
          <a:prstGeom prst="rect">
            <a:avLst/>
          </a:prstGeom>
          <a:noFill/>
        </p:spPr>
        <p:txBody>
          <a:bodyPr wrap="none" rtlCol="0">
            <a:spAutoFit/>
          </a:bodyPr>
          <a:lstStyle/>
          <a:p>
            <a:r>
              <a:rPr lang="en-US" sz="2400" dirty="0"/>
              <a:t>Along-Transect Velocity</a:t>
            </a: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40485</TotalTime>
  <Words>406</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 Math</vt:lpstr>
      <vt:lpstr>Times New Roman</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Suman Shekhar</cp:lastModifiedBy>
  <cp:revision>188</cp:revision>
  <cp:lastPrinted>2023-06-16T08:35:54Z</cp:lastPrinted>
  <dcterms:created xsi:type="dcterms:W3CDTF">2013-02-10T21:14:48Z</dcterms:created>
  <dcterms:modified xsi:type="dcterms:W3CDTF">2023-07-09T20:18:24Z</dcterms:modified>
</cp:coreProperties>
</file>